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7" r:id="rId2"/>
    <p:sldId id="258" r:id="rId3"/>
    <p:sldId id="259" r:id="rId4"/>
    <p:sldId id="260" r:id="rId5"/>
    <p:sldId id="261" r:id="rId6"/>
    <p:sldId id="263" r:id="rId7"/>
    <p:sldId id="262"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2"/>
    <p:restoredTop sz="94679"/>
  </p:normalViewPr>
  <p:slideViewPr>
    <p:cSldViewPr snapToGrid="0">
      <p:cViewPr varScale="1">
        <p:scale>
          <a:sx n="156" d="100"/>
          <a:sy n="156" d="100"/>
        </p:scale>
        <p:origin x="18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6973F-EC77-3F4C-864F-CF753C55E978}" type="datetimeFigureOut">
              <a:t>5/23/23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74B52-F85D-9141-8C39-A84509F06702}" type="slidenum">
              <a:t>‹#›</a:t>
            </a:fld>
            <a:endParaRPr lang="en-US"/>
          </a:p>
        </p:txBody>
      </p:sp>
    </p:spTree>
    <p:extLst>
      <p:ext uri="{BB962C8B-B14F-4D97-AF65-F5344CB8AC3E}">
        <p14:creationId xmlns:p14="http://schemas.microsoft.com/office/powerpoint/2010/main" val="449158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974B52-F85D-9141-8C39-A84509F06702}" type="slidenum">
              <a:t>1</a:t>
            </a:fld>
            <a:endParaRPr lang="en-US"/>
          </a:p>
        </p:txBody>
      </p:sp>
    </p:spTree>
    <p:extLst>
      <p:ext uri="{BB962C8B-B14F-4D97-AF65-F5344CB8AC3E}">
        <p14:creationId xmlns:p14="http://schemas.microsoft.com/office/powerpoint/2010/main" val="120241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974B52-F85D-9141-8C39-A84509F06702}" type="slidenum">
              <a:t>2</a:t>
            </a:fld>
            <a:endParaRPr lang="en-US"/>
          </a:p>
        </p:txBody>
      </p:sp>
    </p:spTree>
    <p:extLst>
      <p:ext uri="{BB962C8B-B14F-4D97-AF65-F5344CB8AC3E}">
        <p14:creationId xmlns:p14="http://schemas.microsoft.com/office/powerpoint/2010/main" val="1745352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974B52-F85D-9141-8C39-A84509F06702}" type="slidenum">
              <a:t>3</a:t>
            </a:fld>
            <a:endParaRPr lang="en-US"/>
          </a:p>
        </p:txBody>
      </p:sp>
    </p:spTree>
    <p:extLst>
      <p:ext uri="{BB962C8B-B14F-4D97-AF65-F5344CB8AC3E}">
        <p14:creationId xmlns:p14="http://schemas.microsoft.com/office/powerpoint/2010/main" val="3073693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974B52-F85D-9141-8C39-A84509F06702}" type="slidenum">
              <a:t>4</a:t>
            </a:fld>
            <a:endParaRPr lang="en-US"/>
          </a:p>
        </p:txBody>
      </p:sp>
    </p:spTree>
    <p:extLst>
      <p:ext uri="{BB962C8B-B14F-4D97-AF65-F5344CB8AC3E}">
        <p14:creationId xmlns:p14="http://schemas.microsoft.com/office/powerpoint/2010/main" val="376694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在计算出矩阵X后，Gavel使用一个基于轮询的调度机制为每个模型分配资源，在每一个round结束后，会根据X</a:t>
            </a:r>
            <a:r>
              <a:rPr lang="en-US" dirty="0"/>
              <a:t>(m, j)/</a:t>
            </a:r>
            <a:r>
              <a:rPr lang="en-US" dirty="0" err="1"/>
              <a:t>模型m在加速器j上已经分配的时间片计算优先级，根据优先级高低决定下一轮的资源分配</a:t>
            </a:r>
            <a:r>
              <a:rPr lang="en-US" dirty="0"/>
              <a:t>：</a:t>
            </a:r>
          </a:p>
          <a:p>
            <a:endParaRPr lang="en-US" dirty="0"/>
          </a:p>
        </p:txBody>
      </p:sp>
      <p:sp>
        <p:nvSpPr>
          <p:cNvPr id="4" name="Slide Number Placeholder 3"/>
          <p:cNvSpPr>
            <a:spLocks noGrp="1"/>
          </p:cNvSpPr>
          <p:nvPr>
            <p:ph type="sldNum" sz="quarter" idx="5"/>
          </p:nvPr>
        </p:nvSpPr>
        <p:spPr/>
        <p:txBody>
          <a:bodyPr/>
          <a:lstStyle/>
          <a:p>
            <a:fld id="{F0FBB358-7620-714A-A9E2-7168D1915144}" type="slidenum">
              <a:rPr lang="en-US" smtClean="0"/>
              <a:t>5</a:t>
            </a:fld>
            <a:endParaRPr lang="en-US"/>
          </a:p>
        </p:txBody>
      </p:sp>
    </p:spTree>
    <p:extLst>
      <p:ext uri="{BB962C8B-B14F-4D97-AF65-F5344CB8AC3E}">
        <p14:creationId xmlns:p14="http://schemas.microsoft.com/office/powerpoint/2010/main" val="480934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在计算出矩阵X后，Gavel使用一个基于轮询的调度机制为每个模型分配资源，在每一个round结束后，会根据X</a:t>
            </a:r>
            <a:r>
              <a:rPr lang="en-US" dirty="0"/>
              <a:t>(m, j)/</a:t>
            </a:r>
            <a:r>
              <a:rPr lang="en-US" dirty="0" err="1"/>
              <a:t>模型m在加速器j上已经分配的时间片计算优先级，根据优先级高低决定下一轮的资源分配</a:t>
            </a:r>
            <a:r>
              <a:rPr lang="en-US" dirty="0"/>
              <a:t>：</a:t>
            </a:r>
          </a:p>
          <a:p>
            <a:endParaRPr lang="en-US" dirty="0"/>
          </a:p>
        </p:txBody>
      </p:sp>
      <p:sp>
        <p:nvSpPr>
          <p:cNvPr id="4" name="Slide Number Placeholder 3"/>
          <p:cNvSpPr>
            <a:spLocks noGrp="1"/>
          </p:cNvSpPr>
          <p:nvPr>
            <p:ph type="sldNum" sz="quarter" idx="5"/>
          </p:nvPr>
        </p:nvSpPr>
        <p:spPr/>
        <p:txBody>
          <a:bodyPr/>
          <a:lstStyle/>
          <a:p>
            <a:fld id="{F0FBB358-7620-714A-A9E2-7168D1915144}" type="slidenum">
              <a:rPr lang="en-US" smtClean="0"/>
              <a:t>6</a:t>
            </a:fld>
            <a:endParaRPr lang="en-US"/>
          </a:p>
        </p:txBody>
      </p:sp>
    </p:spTree>
    <p:extLst>
      <p:ext uri="{BB962C8B-B14F-4D97-AF65-F5344CB8AC3E}">
        <p14:creationId xmlns:p14="http://schemas.microsoft.com/office/powerpoint/2010/main" val="3587127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在计算出矩阵X后，Gavel使用一个基于轮询的调度机制为每个模型分配资源，在每一个round结束后，会根据X</a:t>
            </a:r>
            <a:r>
              <a:rPr lang="en-US" dirty="0"/>
              <a:t>(m, j)/</a:t>
            </a:r>
            <a:r>
              <a:rPr lang="en-US" dirty="0" err="1"/>
              <a:t>模型m在加速器j上已经分配的时间片计算优先级，根据优先级高低决定下一轮的资源分配</a:t>
            </a:r>
            <a:r>
              <a:rPr lang="en-US" dirty="0"/>
              <a:t>：</a:t>
            </a:r>
          </a:p>
          <a:p>
            <a:endParaRPr lang="en-US" dirty="0"/>
          </a:p>
        </p:txBody>
      </p:sp>
      <p:sp>
        <p:nvSpPr>
          <p:cNvPr id="4" name="Slide Number Placeholder 3"/>
          <p:cNvSpPr>
            <a:spLocks noGrp="1"/>
          </p:cNvSpPr>
          <p:nvPr>
            <p:ph type="sldNum" sz="quarter" idx="5"/>
          </p:nvPr>
        </p:nvSpPr>
        <p:spPr/>
        <p:txBody>
          <a:bodyPr/>
          <a:lstStyle/>
          <a:p>
            <a:fld id="{F0FBB358-7620-714A-A9E2-7168D1915144}" type="slidenum">
              <a:rPr lang="en-US" smtClean="0"/>
              <a:t>7</a:t>
            </a:fld>
            <a:endParaRPr lang="en-US"/>
          </a:p>
        </p:txBody>
      </p:sp>
    </p:spTree>
    <p:extLst>
      <p:ext uri="{BB962C8B-B14F-4D97-AF65-F5344CB8AC3E}">
        <p14:creationId xmlns:p14="http://schemas.microsoft.com/office/powerpoint/2010/main" val="2256029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在计算出矩阵X后，Gavel使用一个基于轮询的调度机制为每个模型分配资源，在每一个round结束后，会根据X</a:t>
            </a:r>
            <a:r>
              <a:rPr lang="en-US" dirty="0"/>
              <a:t>(m, j)/</a:t>
            </a:r>
            <a:r>
              <a:rPr lang="en-US" dirty="0" err="1"/>
              <a:t>模型m在加速器j上已经分配的时间片计算优先级，根据优先级高低决定下一轮的资源分配</a:t>
            </a:r>
            <a:r>
              <a:rPr lang="en-US" dirty="0"/>
              <a:t>：</a:t>
            </a:r>
          </a:p>
          <a:p>
            <a:endParaRPr lang="en-US" dirty="0"/>
          </a:p>
        </p:txBody>
      </p:sp>
      <p:sp>
        <p:nvSpPr>
          <p:cNvPr id="4" name="Slide Number Placeholder 3"/>
          <p:cNvSpPr>
            <a:spLocks noGrp="1"/>
          </p:cNvSpPr>
          <p:nvPr>
            <p:ph type="sldNum" sz="quarter" idx="5"/>
          </p:nvPr>
        </p:nvSpPr>
        <p:spPr/>
        <p:txBody>
          <a:bodyPr/>
          <a:lstStyle/>
          <a:p>
            <a:fld id="{F0FBB358-7620-714A-A9E2-7168D1915144}" type="slidenum">
              <a:rPr lang="en-US" smtClean="0"/>
              <a:t>8</a:t>
            </a:fld>
            <a:endParaRPr lang="en-US"/>
          </a:p>
        </p:txBody>
      </p:sp>
    </p:spTree>
    <p:extLst>
      <p:ext uri="{BB962C8B-B14F-4D97-AF65-F5344CB8AC3E}">
        <p14:creationId xmlns:p14="http://schemas.microsoft.com/office/powerpoint/2010/main" val="122137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6697-C31A-57BA-4291-9A5EC39342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EE1E90-3114-1C0F-97A8-7E8C6C5C5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B20D71-925E-1D2D-56FC-831F2F5237D3}"/>
              </a:ext>
            </a:extLst>
          </p:cNvPr>
          <p:cNvSpPr>
            <a:spLocks noGrp="1"/>
          </p:cNvSpPr>
          <p:nvPr>
            <p:ph type="dt" sz="half" idx="10"/>
          </p:nvPr>
        </p:nvSpPr>
        <p:spPr/>
        <p:txBody>
          <a:body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722B89C6-0434-43E2-401A-53D2BA23B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2FD91-8A1B-679E-5D73-14D3DEABDE68}"/>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3151556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5F241-16CF-A446-7793-1FFD750015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F2F58-0017-EF54-4A42-FD2D919B71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F8070-B499-2DFF-0D79-C0FECE988662}"/>
              </a:ext>
            </a:extLst>
          </p:cNvPr>
          <p:cNvSpPr>
            <a:spLocks noGrp="1"/>
          </p:cNvSpPr>
          <p:nvPr>
            <p:ph type="dt" sz="half" idx="10"/>
          </p:nvPr>
        </p:nvSpPr>
        <p:spPr/>
        <p:txBody>
          <a:body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04B8B142-68C6-1519-1C17-69E86506C0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F3B3B-D4CE-7489-FCB6-5D255A01C6F1}"/>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2856197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BCF3D4-F591-D2D3-0B96-CA233FBBAF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A3210-8EDD-CFAB-B242-66AE5686B9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7E29F-42E8-0CBA-EF70-DB13739C7F2B}"/>
              </a:ext>
            </a:extLst>
          </p:cNvPr>
          <p:cNvSpPr>
            <a:spLocks noGrp="1"/>
          </p:cNvSpPr>
          <p:nvPr>
            <p:ph type="dt" sz="half" idx="10"/>
          </p:nvPr>
        </p:nvSpPr>
        <p:spPr/>
        <p:txBody>
          <a:body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BB72D72A-EB48-E870-A840-F818F8DC87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21B27-9EFD-F24E-28FB-EC3842D21327}"/>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682763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F5D2-86DE-A10E-A993-EA041FF9DF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A4A6E-9DA9-7C65-4051-B5E5753739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7062D-81CC-FD0C-8324-50AD9B80A9E3}"/>
              </a:ext>
            </a:extLst>
          </p:cNvPr>
          <p:cNvSpPr>
            <a:spLocks noGrp="1"/>
          </p:cNvSpPr>
          <p:nvPr>
            <p:ph type="dt" sz="half" idx="10"/>
          </p:nvPr>
        </p:nvSpPr>
        <p:spPr/>
        <p:txBody>
          <a:body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EA367631-91AD-C666-F189-5368A515A5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4FD86-AE55-C871-C13C-80B858CC39DC}"/>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3976039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54AD-1A15-C7F1-4728-86BF8D3372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05B458-E79B-2FD8-04A4-8ABBA98D1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C9B843-A8F5-1459-6A8D-E784EE795136}"/>
              </a:ext>
            </a:extLst>
          </p:cNvPr>
          <p:cNvSpPr>
            <a:spLocks noGrp="1"/>
          </p:cNvSpPr>
          <p:nvPr>
            <p:ph type="dt" sz="half" idx="10"/>
          </p:nvPr>
        </p:nvSpPr>
        <p:spPr/>
        <p:txBody>
          <a:body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F2315180-B967-1C99-7B40-FAC04EED24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923CE-287F-8B46-A48D-56D606FC1B0A}"/>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4066954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0031-25E4-8707-DC6B-7380F75412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1A9C5-20CD-6911-87B6-6A2DB35E4D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D74E75-E44C-D4C3-D45B-FAC6BF7F1A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0CF958-6A16-D307-1D31-32B724CED094}"/>
              </a:ext>
            </a:extLst>
          </p:cNvPr>
          <p:cNvSpPr>
            <a:spLocks noGrp="1"/>
          </p:cNvSpPr>
          <p:nvPr>
            <p:ph type="dt" sz="half" idx="10"/>
          </p:nvPr>
        </p:nvSpPr>
        <p:spPr/>
        <p:txBody>
          <a:bodyPr/>
          <a:lstStyle/>
          <a:p>
            <a:fld id="{CB2A3B2A-33EB-B042-A1F5-36981A060D80}" type="datetimeFigureOut">
              <a:t>5/23/23</a:t>
            </a:fld>
            <a:endParaRPr lang="en-US"/>
          </a:p>
        </p:txBody>
      </p:sp>
      <p:sp>
        <p:nvSpPr>
          <p:cNvPr id="6" name="Footer Placeholder 5">
            <a:extLst>
              <a:ext uri="{FF2B5EF4-FFF2-40B4-BE49-F238E27FC236}">
                <a16:creationId xmlns:a16="http://schemas.microsoft.com/office/drawing/2014/main" id="{3C655751-459A-BEEC-60F2-1FBC4FB392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71F5D-2062-93B2-5BF0-CACD2B3966E0}"/>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421679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F4775-5DE7-C9DF-C551-CFB201182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946FED-D97F-8845-9F9E-AB7E4463A4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9871D7-6CEC-F009-507C-1E480CFE28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897193-8855-EA3B-A769-6E6D423DF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9765F0-D952-A0D6-78D1-74A9CBC8D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EBFEBA-BF3D-8C1B-9092-3F3794B887C6}"/>
              </a:ext>
            </a:extLst>
          </p:cNvPr>
          <p:cNvSpPr>
            <a:spLocks noGrp="1"/>
          </p:cNvSpPr>
          <p:nvPr>
            <p:ph type="dt" sz="half" idx="10"/>
          </p:nvPr>
        </p:nvSpPr>
        <p:spPr/>
        <p:txBody>
          <a:bodyPr/>
          <a:lstStyle/>
          <a:p>
            <a:fld id="{CB2A3B2A-33EB-B042-A1F5-36981A060D80}" type="datetimeFigureOut">
              <a:t>5/23/23</a:t>
            </a:fld>
            <a:endParaRPr lang="en-US"/>
          </a:p>
        </p:txBody>
      </p:sp>
      <p:sp>
        <p:nvSpPr>
          <p:cNvPr id="8" name="Footer Placeholder 7">
            <a:extLst>
              <a:ext uri="{FF2B5EF4-FFF2-40B4-BE49-F238E27FC236}">
                <a16:creationId xmlns:a16="http://schemas.microsoft.com/office/drawing/2014/main" id="{DCDAD008-40D6-25C8-D726-7D7EBE13F5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99242B-2202-7F1F-7058-74A7ED81C2C9}"/>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319226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0B05-78EB-574A-00A4-7F291E535B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610E0E-C0F9-1FCE-8980-D9376A3199B4}"/>
              </a:ext>
            </a:extLst>
          </p:cNvPr>
          <p:cNvSpPr>
            <a:spLocks noGrp="1"/>
          </p:cNvSpPr>
          <p:nvPr>
            <p:ph type="dt" sz="half" idx="10"/>
          </p:nvPr>
        </p:nvSpPr>
        <p:spPr/>
        <p:txBody>
          <a:bodyPr/>
          <a:lstStyle/>
          <a:p>
            <a:fld id="{CB2A3B2A-33EB-B042-A1F5-36981A060D80}" type="datetimeFigureOut">
              <a:t>5/23/23</a:t>
            </a:fld>
            <a:endParaRPr lang="en-US"/>
          </a:p>
        </p:txBody>
      </p:sp>
      <p:sp>
        <p:nvSpPr>
          <p:cNvPr id="4" name="Footer Placeholder 3">
            <a:extLst>
              <a:ext uri="{FF2B5EF4-FFF2-40B4-BE49-F238E27FC236}">
                <a16:creationId xmlns:a16="http://schemas.microsoft.com/office/drawing/2014/main" id="{8A9827EA-B45B-DC49-19B4-8F17760AE4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01311C-136A-7E68-E326-B8D76280E1A2}"/>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91052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A4ED48-8AC0-0DC7-EE5B-E95429650787}"/>
              </a:ext>
            </a:extLst>
          </p:cNvPr>
          <p:cNvSpPr>
            <a:spLocks noGrp="1"/>
          </p:cNvSpPr>
          <p:nvPr>
            <p:ph type="dt" sz="half" idx="10"/>
          </p:nvPr>
        </p:nvSpPr>
        <p:spPr/>
        <p:txBody>
          <a:bodyPr/>
          <a:lstStyle/>
          <a:p>
            <a:fld id="{CB2A3B2A-33EB-B042-A1F5-36981A060D80}" type="datetimeFigureOut">
              <a:t>5/23/23</a:t>
            </a:fld>
            <a:endParaRPr lang="en-US"/>
          </a:p>
        </p:txBody>
      </p:sp>
      <p:sp>
        <p:nvSpPr>
          <p:cNvPr id="3" name="Footer Placeholder 2">
            <a:extLst>
              <a:ext uri="{FF2B5EF4-FFF2-40B4-BE49-F238E27FC236}">
                <a16:creationId xmlns:a16="http://schemas.microsoft.com/office/drawing/2014/main" id="{E22312E0-B89F-15A7-8990-7C0689D3CF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7EA602-A293-7B0D-D6C7-C0C867D4203D}"/>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323570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F205-7493-D6D3-3511-32BE22ED54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E00D12-612A-DBE8-FDEF-68CC35B72E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ECF2B9-5E28-1875-601B-C8E2B14C4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769C5-A009-853D-F60C-6C88E04ED43C}"/>
              </a:ext>
            </a:extLst>
          </p:cNvPr>
          <p:cNvSpPr>
            <a:spLocks noGrp="1"/>
          </p:cNvSpPr>
          <p:nvPr>
            <p:ph type="dt" sz="half" idx="10"/>
          </p:nvPr>
        </p:nvSpPr>
        <p:spPr/>
        <p:txBody>
          <a:bodyPr/>
          <a:lstStyle/>
          <a:p>
            <a:fld id="{CB2A3B2A-33EB-B042-A1F5-36981A060D80}" type="datetimeFigureOut">
              <a:t>5/23/23</a:t>
            </a:fld>
            <a:endParaRPr lang="en-US"/>
          </a:p>
        </p:txBody>
      </p:sp>
      <p:sp>
        <p:nvSpPr>
          <p:cNvPr id="6" name="Footer Placeholder 5">
            <a:extLst>
              <a:ext uri="{FF2B5EF4-FFF2-40B4-BE49-F238E27FC236}">
                <a16:creationId xmlns:a16="http://schemas.microsoft.com/office/drawing/2014/main" id="{5482057C-8F8C-3EEE-7E05-4AB356B77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AC2942-60EB-8E02-8F58-E27AB46CF97D}"/>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292544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4517-3F24-FF7C-52CC-F6B1061D77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995E5-8AB4-806F-5CC0-1C6A4BEEB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2C5D14-D71D-23D3-62CC-4F219CBB5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B8E4FB-E9B4-45C9-DFC7-9F7E24208138}"/>
              </a:ext>
            </a:extLst>
          </p:cNvPr>
          <p:cNvSpPr>
            <a:spLocks noGrp="1"/>
          </p:cNvSpPr>
          <p:nvPr>
            <p:ph type="dt" sz="half" idx="10"/>
          </p:nvPr>
        </p:nvSpPr>
        <p:spPr/>
        <p:txBody>
          <a:bodyPr/>
          <a:lstStyle/>
          <a:p>
            <a:fld id="{CB2A3B2A-33EB-B042-A1F5-36981A060D80}" type="datetimeFigureOut">
              <a:t>5/23/23</a:t>
            </a:fld>
            <a:endParaRPr lang="en-US"/>
          </a:p>
        </p:txBody>
      </p:sp>
      <p:sp>
        <p:nvSpPr>
          <p:cNvPr id="6" name="Footer Placeholder 5">
            <a:extLst>
              <a:ext uri="{FF2B5EF4-FFF2-40B4-BE49-F238E27FC236}">
                <a16:creationId xmlns:a16="http://schemas.microsoft.com/office/drawing/2014/main" id="{37756BB8-67AD-7F8A-BD5C-5EB8F4E78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60D9E-C2E0-3FA2-29DA-B9922EAB3B4E}"/>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101005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0077B-5C5C-DFDB-4CF2-7BDC3225A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6D6032-AA32-7773-B42F-DD11E3BE7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E5AA00-7F11-E27C-D400-469840FDE9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B57BCC4D-0EF7-DB40-2EA2-E7451F561C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FD3842-808F-5ECB-4E1B-E5893160D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90A21-1CE0-A24E-95A1-5AB97D636B88}" type="slidenum">
              <a:t>‹#›</a:t>
            </a:fld>
            <a:endParaRPr lang="en-US"/>
          </a:p>
        </p:txBody>
      </p:sp>
    </p:spTree>
    <p:extLst>
      <p:ext uri="{BB962C8B-B14F-4D97-AF65-F5344CB8AC3E}">
        <p14:creationId xmlns:p14="http://schemas.microsoft.com/office/powerpoint/2010/main" val="1445368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ED9052-A9DF-A00B-AD95-D26BCDA81264}"/>
              </a:ext>
            </a:extLst>
          </p:cNvPr>
          <p:cNvSpPr txBox="1"/>
          <p:nvPr/>
        </p:nvSpPr>
        <p:spPr>
          <a:xfrm>
            <a:off x="3589564" y="253092"/>
            <a:ext cx="5012872" cy="369332"/>
          </a:xfrm>
          <a:prstGeom prst="rect">
            <a:avLst/>
          </a:prstGeom>
          <a:noFill/>
        </p:spPr>
        <p:txBody>
          <a:bodyPr wrap="square" rtlCol="0">
            <a:spAutoFit/>
          </a:bodyPr>
          <a:lstStyle/>
          <a:p>
            <a:pPr algn="ctr"/>
            <a:r>
              <a:rPr lang="en-US" altLang="ja-JP" b="1" i="0">
                <a:solidFill>
                  <a:srgbClr val="121212"/>
                </a:solidFill>
                <a:effectLst/>
                <a:latin typeface="-apple-system"/>
              </a:rPr>
              <a:t>Perf</a:t>
            </a:r>
            <a:endParaRPr lang="ja-JP" altLang="en-US" b="1" i="0">
              <a:solidFill>
                <a:srgbClr val="121212"/>
              </a:solidFill>
              <a:effectLst/>
              <a:latin typeface="-apple-system"/>
            </a:endParaRPr>
          </a:p>
        </p:txBody>
      </p:sp>
      <p:sp>
        <p:nvSpPr>
          <p:cNvPr id="5" name="TextBox 4">
            <a:extLst>
              <a:ext uri="{FF2B5EF4-FFF2-40B4-BE49-F238E27FC236}">
                <a16:creationId xmlns:a16="http://schemas.microsoft.com/office/drawing/2014/main" id="{FC45F790-4165-8596-DDD3-D279AC6B676E}"/>
              </a:ext>
            </a:extLst>
          </p:cNvPr>
          <p:cNvSpPr txBox="1"/>
          <p:nvPr/>
        </p:nvSpPr>
        <p:spPr>
          <a:xfrm>
            <a:off x="522514" y="824593"/>
            <a:ext cx="11185072" cy="5616922"/>
          </a:xfrm>
          <a:prstGeom prst="rect">
            <a:avLst/>
          </a:prstGeom>
          <a:noFill/>
        </p:spPr>
        <p:txBody>
          <a:bodyPr wrap="square" rtlCol="0">
            <a:spAutoFit/>
          </a:bodyPr>
          <a:lstStyle/>
          <a:p>
            <a:r>
              <a:rPr lang="en-CA" sz="1100" b="0" i="0">
                <a:solidFill>
                  <a:srgbClr val="000000"/>
                </a:solidFill>
                <a:effectLst/>
                <a:latin typeface="Arial" panose="020B0604020202020204" pitchFamily="34" charset="0"/>
                <a:cs typeface="Arial" panose="020B0604020202020204" pitchFamily="34" charset="0"/>
              </a:rPr>
              <a:t>perf: Linux profiling with performance counters</a:t>
            </a:r>
          </a:p>
          <a:p>
            <a:endParaRPr lang="en-CA" sz="1100" b="0" i="0">
              <a:solidFill>
                <a:srgbClr val="000000"/>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b="0" i="0">
                <a:solidFill>
                  <a:srgbClr val="000000"/>
                </a:solidFill>
                <a:effectLst/>
                <a:latin typeface="Arial" panose="020B0604020202020204" pitchFamily="34" charset="0"/>
                <a:cs typeface="Arial" panose="020B0604020202020204" pitchFamily="34" charset="0"/>
              </a:rPr>
              <a:t>Performance counters for Linux are a new kernel-based subsystem that provide a framework for all things performance analysis. It covers hardware level (CPU/PMU, Performance Monitoring Unit) features and software features (software counters, tracepoints) as well.</a:t>
            </a:r>
          </a:p>
          <a:p>
            <a:pPr marL="171450" indent="-171450">
              <a:buFont typeface="Arial" panose="020B0604020202020204" pitchFamily="34" charset="0"/>
              <a:buChar char="•"/>
            </a:pPr>
            <a:endParaRPr lang="en-CA" sz="1100">
              <a:solidFill>
                <a:srgbClr val="00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a:solidFill>
                  <a:srgbClr val="000000"/>
                </a:solidFill>
                <a:latin typeface="Arial" panose="020B0604020202020204" pitchFamily="34" charset="0"/>
                <a:cs typeface="Arial" panose="020B0604020202020204" pitchFamily="34" charset="0"/>
              </a:rPr>
              <a:t>perf stat xxx</a:t>
            </a:r>
          </a:p>
          <a:p>
            <a:r>
              <a:rPr lang="en-CA" sz="1100">
                <a:solidFill>
                  <a:srgbClr val="000000"/>
                </a:solidFill>
                <a:latin typeface="Arial" panose="020B0604020202020204" pitchFamily="34" charset="0"/>
                <a:cs typeface="Arial" panose="020B0604020202020204" pitchFamily="34" charset="0"/>
              </a:rPr>
              <a:t>    </a:t>
            </a:r>
            <a:r>
              <a:rPr lang="en-CA" sz="1100">
                <a:latin typeface="Arial" panose="020B0604020202020204" pitchFamily="34" charset="0"/>
                <a:cs typeface="Arial" panose="020B0604020202020204" pitchFamily="34" charset="0"/>
              </a:rPr>
              <a:t>This command runs a command and gathers performance counter statistics from it. </a:t>
            </a:r>
          </a:p>
          <a:p>
            <a:endParaRPr lang="en-CA" sz="1100">
              <a:latin typeface="Arial" panose="020B0604020202020204" pitchFamily="34" charset="0"/>
              <a:cs typeface="Arial" panose="020B0604020202020204" pitchFamily="34" charset="0"/>
            </a:endParaRPr>
          </a:p>
          <a:p>
            <a:endParaRPr lang="en-CA" sz="1100">
              <a:latin typeface="Arial" panose="020B0604020202020204" pitchFamily="34" charset="0"/>
              <a:cs typeface="Arial" panose="020B0604020202020204" pitchFamily="34" charset="0"/>
            </a:endParaRPr>
          </a:p>
          <a:p>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a:latin typeface="Arial" panose="020B0604020202020204" pitchFamily="34" charset="0"/>
                <a:cs typeface="Arial" panose="020B0604020202020204" pitchFamily="34" charset="0"/>
              </a:rPr>
              <a:t>perf record xxx</a:t>
            </a:r>
          </a:p>
          <a:p>
            <a:r>
              <a:rPr lang="en-CA" sz="1100">
                <a:latin typeface="Arial" panose="020B0604020202020204" pitchFamily="34" charset="0"/>
                <a:cs typeface="Arial" panose="020B0604020202020204" pitchFamily="34" charset="0"/>
              </a:rPr>
              <a:t>    This command runs a command and gathers a performance counter profile from it, into perf.data - without displaying anything.</a:t>
            </a:r>
          </a:p>
          <a:p>
            <a:endParaRPr lang="en-CA" sz="1100">
              <a:latin typeface="Arial" panose="020B0604020202020204" pitchFamily="34" charset="0"/>
              <a:cs typeface="Arial" panose="020B0604020202020204" pitchFamily="34" charset="0"/>
            </a:endParaRPr>
          </a:p>
          <a:p>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a:latin typeface="Arial" panose="020B0604020202020204" pitchFamily="34" charset="0"/>
                <a:cs typeface="Arial" panose="020B0604020202020204" pitchFamily="34" charset="0"/>
              </a:rPr>
              <a:t>perf report –i perf.data</a:t>
            </a:r>
          </a:p>
          <a:p>
            <a:r>
              <a:rPr lang="en-CA" sz="1100">
                <a:latin typeface="Arial" panose="020B0604020202020204" pitchFamily="34" charset="0"/>
                <a:cs typeface="Arial" panose="020B0604020202020204" pitchFamily="34" charset="0"/>
              </a:rPr>
              <a:t>    This command displays the performance counter profile information recorded via perf record.</a:t>
            </a:r>
          </a:p>
          <a:p>
            <a:endParaRPr lang="en-CA" sz="1100">
              <a:latin typeface="Arial" panose="020B0604020202020204" pitchFamily="34" charset="0"/>
              <a:cs typeface="Arial" panose="020B0604020202020204" pitchFamily="34" charset="0"/>
            </a:endParaRPr>
          </a:p>
          <a:p>
            <a:endParaRPr lang="en-CA" sz="1100" b="0" i="0">
              <a:solidFill>
                <a:srgbClr val="000000"/>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b="0" i="0">
                <a:solidFill>
                  <a:srgbClr val="000000"/>
                </a:solidFill>
                <a:effectLst/>
                <a:latin typeface="Arial" panose="020B0604020202020204" pitchFamily="34" charset="0"/>
                <a:cs typeface="Arial" panose="020B0604020202020204" pitchFamily="34" charset="0"/>
              </a:rPr>
              <a:t>perf trace ls</a:t>
            </a:r>
          </a:p>
          <a:p>
            <a:r>
              <a:rPr lang="en-CA" sz="1100">
                <a:latin typeface="Arial" panose="020B0604020202020204" pitchFamily="34" charset="0"/>
                <a:cs typeface="Arial" panose="020B0604020202020204" pitchFamily="34" charset="0"/>
              </a:rPr>
              <a:t>    This command will show the events associated with the target, initially syscalls, but other system events like pagefaults, task lifetime events, scheduling events, etc.</a:t>
            </a:r>
            <a:endParaRPr lang="en-CA" sz="1100" b="0" i="0">
              <a:solidFill>
                <a:srgbClr val="000000"/>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b="0" i="0">
              <a:solidFill>
                <a:srgbClr val="000000"/>
              </a:solidFill>
              <a:effectLst/>
              <a:latin typeface="Arial" panose="020B0604020202020204" pitchFamily="34" charset="0"/>
              <a:cs typeface="Arial" panose="020B0604020202020204" pitchFamily="34" charset="0"/>
            </a:endParaRPr>
          </a:p>
          <a:p>
            <a:endParaRPr lang="en-US"/>
          </a:p>
        </p:txBody>
      </p:sp>
      <p:pic>
        <p:nvPicPr>
          <p:cNvPr id="3" name="Picture 2" descr="A screenshot of a computer program&#10;&#10;Description automatically generated with low confidence">
            <a:extLst>
              <a:ext uri="{FF2B5EF4-FFF2-40B4-BE49-F238E27FC236}">
                <a16:creationId xmlns:a16="http://schemas.microsoft.com/office/drawing/2014/main" id="{EBB78ED9-B605-DAEB-8B6F-46A73C5C38BA}"/>
              </a:ext>
            </a:extLst>
          </p:cNvPr>
          <p:cNvPicPr>
            <a:picLocks noChangeAspect="1"/>
          </p:cNvPicPr>
          <p:nvPr/>
        </p:nvPicPr>
        <p:blipFill>
          <a:blip r:embed="rId3"/>
          <a:stretch>
            <a:fillRect/>
          </a:stretch>
        </p:blipFill>
        <p:spPr>
          <a:xfrm>
            <a:off x="756557" y="2092770"/>
            <a:ext cx="7772400" cy="1974339"/>
          </a:xfrm>
          <a:prstGeom prst="rect">
            <a:avLst/>
          </a:prstGeom>
        </p:spPr>
      </p:pic>
    </p:spTree>
    <p:extLst>
      <p:ext uri="{BB962C8B-B14F-4D97-AF65-F5344CB8AC3E}">
        <p14:creationId xmlns:p14="http://schemas.microsoft.com/office/powerpoint/2010/main" val="60860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ED9052-A9DF-A00B-AD95-D26BCDA81264}"/>
              </a:ext>
            </a:extLst>
          </p:cNvPr>
          <p:cNvSpPr txBox="1"/>
          <p:nvPr/>
        </p:nvSpPr>
        <p:spPr>
          <a:xfrm>
            <a:off x="3589564" y="253092"/>
            <a:ext cx="5012872" cy="369332"/>
          </a:xfrm>
          <a:prstGeom prst="rect">
            <a:avLst/>
          </a:prstGeom>
          <a:noFill/>
        </p:spPr>
        <p:txBody>
          <a:bodyPr wrap="square" rtlCol="0">
            <a:spAutoFit/>
          </a:bodyPr>
          <a:lstStyle/>
          <a:p>
            <a:pPr algn="ctr"/>
            <a:r>
              <a:rPr lang="en-US" altLang="ja-JP" b="1" i="0">
                <a:solidFill>
                  <a:srgbClr val="121212"/>
                </a:solidFill>
                <a:effectLst/>
                <a:latin typeface="-apple-system"/>
              </a:rPr>
              <a:t>Perf</a:t>
            </a:r>
            <a:endParaRPr lang="ja-JP" altLang="en-US" b="1" i="0">
              <a:solidFill>
                <a:srgbClr val="121212"/>
              </a:solidFill>
              <a:effectLst/>
              <a:latin typeface="-apple-system"/>
            </a:endParaRPr>
          </a:p>
        </p:txBody>
      </p:sp>
      <p:sp>
        <p:nvSpPr>
          <p:cNvPr id="5" name="TextBox 4">
            <a:extLst>
              <a:ext uri="{FF2B5EF4-FFF2-40B4-BE49-F238E27FC236}">
                <a16:creationId xmlns:a16="http://schemas.microsoft.com/office/drawing/2014/main" id="{FC45F790-4165-8596-DDD3-D279AC6B676E}"/>
              </a:ext>
            </a:extLst>
          </p:cNvPr>
          <p:cNvSpPr txBox="1"/>
          <p:nvPr/>
        </p:nvSpPr>
        <p:spPr>
          <a:xfrm>
            <a:off x="522514" y="824593"/>
            <a:ext cx="11185072" cy="2062103"/>
          </a:xfrm>
          <a:prstGeom prst="rect">
            <a:avLst/>
          </a:prstGeom>
          <a:noFill/>
        </p:spPr>
        <p:txBody>
          <a:bodyPr wrap="square" rtlCol="0">
            <a:spAutoFit/>
          </a:bodyPr>
          <a:lstStyle/>
          <a:p>
            <a:pPr marL="171450" indent="-171450">
              <a:buFont typeface="Arial" panose="020B0604020202020204" pitchFamily="34" charset="0"/>
              <a:buChar char="•"/>
            </a:pPr>
            <a:r>
              <a:rPr lang="en-CA" sz="1100" b="0" i="0">
                <a:effectLst/>
                <a:latin typeface="Arial" panose="020B0604020202020204" pitchFamily="34" charset="0"/>
                <a:cs typeface="Arial" panose="020B0604020202020204" pitchFamily="34" charset="0"/>
              </a:rPr>
              <a:t>perf trace ls</a:t>
            </a: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r>
              <a:rPr lang="en-CA" sz="1100"/>
              <a:t>    </a:t>
            </a:r>
            <a:r>
              <a:rPr lang="en-CA" sz="1100">
                <a:latin typeface="Arial" panose="020B0604020202020204" pitchFamily="34" charset="0"/>
                <a:cs typeface="Arial" panose="020B0604020202020204" pitchFamily="34" charset="0"/>
              </a:rPr>
              <a:t>This command will show the events associated with the target, initially syscalls, but other system events like pagefaults, task lifetime events, scheduling events, etc. </a:t>
            </a:r>
            <a:br>
              <a:rPr lang="en-CA" sz="1100">
                <a:latin typeface="Arial" panose="020B0604020202020204" pitchFamily="34" charset="0"/>
                <a:cs typeface="Arial" panose="020B0604020202020204" pitchFamily="34" charset="0"/>
              </a:rPr>
            </a:br>
            <a:endParaRPr lang="en-CA" sz="1100" b="0" i="0">
              <a:effectLst/>
              <a:latin typeface="Arial" panose="020B0604020202020204" pitchFamily="34" charset="0"/>
              <a:cs typeface="Arial" panose="020B0604020202020204" pitchFamily="34" charset="0"/>
            </a:endParaRPr>
          </a:p>
          <a:p>
            <a:pPr algn="l"/>
            <a:r>
              <a:rPr lang="en-CA" sz="1100">
                <a:latin typeface="Arial" panose="020B0604020202020204" pitchFamily="34" charset="0"/>
                <a:cs typeface="Arial" panose="020B0604020202020204" pitchFamily="34" charset="0"/>
              </a:rPr>
              <a:t>    It </a:t>
            </a:r>
            <a:r>
              <a:rPr lang="en-CA" sz="1100" b="0" i="0">
                <a:effectLst/>
                <a:latin typeface="Arial" panose="020B0604020202020204" pitchFamily="34" charset="0"/>
                <a:cs typeface="Arial" panose="020B0604020202020204" pitchFamily="34" charset="0"/>
              </a:rPr>
              <a:t>trace and analyze system events and function calls in real-time.</a:t>
            </a:r>
          </a:p>
          <a:p>
            <a:pPr algn="l"/>
            <a:r>
              <a:rPr lang="en-CA" sz="1100">
                <a:latin typeface="Arial" panose="020B0604020202020204" pitchFamily="34" charset="0"/>
                <a:cs typeface="Arial" panose="020B0604020202020204" pitchFamily="34" charset="0"/>
              </a:rPr>
              <a:t>    It provides insights into the execution flow of a program or system, helping you understand the behavior and performance characteristics of the code.</a:t>
            </a:r>
          </a:p>
          <a:p>
            <a:pPr algn="l"/>
            <a:endParaRPr lang="en-CA" sz="1100" b="0" i="0">
              <a:effectLst/>
              <a:latin typeface="Arial" panose="020B0604020202020204" pitchFamily="34" charset="0"/>
              <a:cs typeface="Arial" panose="020B0604020202020204" pitchFamily="34" charset="0"/>
            </a:endParaRPr>
          </a:p>
          <a:p>
            <a:br>
              <a:rPr lang="en-CA" sz="1100"/>
            </a:br>
            <a:endParaRPr lang="en-CA" sz="1100" b="0" i="0">
              <a:solidFill>
                <a:srgbClr val="000000"/>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b="0" i="0">
              <a:solidFill>
                <a:srgbClr val="000000"/>
              </a:solidFill>
              <a:effectLst/>
              <a:latin typeface="Arial" panose="020B0604020202020204" pitchFamily="34" charset="0"/>
              <a:cs typeface="Arial" panose="020B0604020202020204" pitchFamily="34" charset="0"/>
            </a:endParaRPr>
          </a:p>
          <a:p>
            <a:endParaRPr lang="en-US"/>
          </a:p>
        </p:txBody>
      </p:sp>
      <p:pic>
        <p:nvPicPr>
          <p:cNvPr id="6" name="Picture 5" descr="A screen shot of a computer&#10;&#10;Description automatically generated with medium confidence">
            <a:extLst>
              <a:ext uri="{FF2B5EF4-FFF2-40B4-BE49-F238E27FC236}">
                <a16:creationId xmlns:a16="http://schemas.microsoft.com/office/drawing/2014/main" id="{673D4451-A626-7E68-DD9B-9CD1D21669BB}"/>
              </a:ext>
            </a:extLst>
          </p:cNvPr>
          <p:cNvPicPr>
            <a:picLocks noChangeAspect="1"/>
          </p:cNvPicPr>
          <p:nvPr/>
        </p:nvPicPr>
        <p:blipFill>
          <a:blip r:embed="rId3"/>
          <a:stretch>
            <a:fillRect/>
          </a:stretch>
        </p:blipFill>
        <p:spPr>
          <a:xfrm>
            <a:off x="718457" y="2204567"/>
            <a:ext cx="7772400" cy="3533476"/>
          </a:xfrm>
          <a:prstGeom prst="rect">
            <a:avLst/>
          </a:prstGeom>
        </p:spPr>
      </p:pic>
    </p:spTree>
    <p:extLst>
      <p:ext uri="{BB962C8B-B14F-4D97-AF65-F5344CB8AC3E}">
        <p14:creationId xmlns:p14="http://schemas.microsoft.com/office/powerpoint/2010/main" val="2412292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ED9052-A9DF-A00B-AD95-D26BCDA81264}"/>
              </a:ext>
            </a:extLst>
          </p:cNvPr>
          <p:cNvSpPr txBox="1"/>
          <p:nvPr/>
        </p:nvSpPr>
        <p:spPr>
          <a:xfrm>
            <a:off x="3589564" y="809195"/>
            <a:ext cx="5012872" cy="369332"/>
          </a:xfrm>
          <a:prstGeom prst="rect">
            <a:avLst/>
          </a:prstGeom>
          <a:noFill/>
        </p:spPr>
        <p:txBody>
          <a:bodyPr wrap="square" rtlCol="0">
            <a:spAutoFit/>
          </a:bodyPr>
          <a:lstStyle/>
          <a:p>
            <a:pPr algn="ctr"/>
            <a:r>
              <a:rPr lang="en-US" altLang="ja-JP" b="1" i="0">
                <a:solidFill>
                  <a:srgbClr val="121212"/>
                </a:solidFill>
                <a:effectLst/>
                <a:latin typeface="-apple-system"/>
              </a:rPr>
              <a:t>libvirt</a:t>
            </a:r>
            <a:endParaRPr lang="ja-JP" altLang="en-US" b="1" i="0">
              <a:solidFill>
                <a:srgbClr val="121212"/>
              </a:solidFill>
              <a:effectLst/>
              <a:latin typeface="-apple-system"/>
            </a:endParaRPr>
          </a:p>
        </p:txBody>
      </p:sp>
      <p:sp>
        <p:nvSpPr>
          <p:cNvPr id="5" name="TextBox 4">
            <a:extLst>
              <a:ext uri="{FF2B5EF4-FFF2-40B4-BE49-F238E27FC236}">
                <a16:creationId xmlns:a16="http://schemas.microsoft.com/office/drawing/2014/main" id="{FC45F790-4165-8596-DDD3-D279AC6B676E}"/>
              </a:ext>
            </a:extLst>
          </p:cNvPr>
          <p:cNvSpPr txBox="1"/>
          <p:nvPr/>
        </p:nvSpPr>
        <p:spPr>
          <a:xfrm>
            <a:off x="1789339" y="1755322"/>
            <a:ext cx="8613322" cy="3924151"/>
          </a:xfrm>
          <a:prstGeom prst="rect">
            <a:avLst/>
          </a:prstGeom>
          <a:noFill/>
        </p:spPr>
        <p:txBody>
          <a:bodyPr wrap="square" rtlCol="0">
            <a:spAutoFit/>
          </a:bodyPr>
          <a:lstStyle/>
          <a:p>
            <a:r>
              <a:rPr lang="en-CA" sz="1100" b="0" i="0">
                <a:solidFill>
                  <a:srgbClr val="000000"/>
                </a:solidFill>
                <a:effectLst/>
                <a:latin typeface="Arial" panose="020B0604020202020204" pitchFamily="34" charset="0"/>
                <a:cs typeface="Arial" panose="020B0604020202020204" pitchFamily="34" charset="0"/>
              </a:rPr>
              <a:t>Libvirt is an open-source API (Application Programming Interface) and toolkit that provides </a:t>
            </a:r>
            <a:r>
              <a:rPr lang="en-CA" sz="1100" b="0" i="0">
                <a:solidFill>
                  <a:srgbClr val="FF0000"/>
                </a:solidFill>
                <a:effectLst/>
                <a:latin typeface="Arial" panose="020B0604020202020204" pitchFamily="34" charset="0"/>
                <a:cs typeface="Arial" panose="020B0604020202020204" pitchFamily="34" charset="0"/>
              </a:rPr>
              <a:t>a common interface </a:t>
            </a:r>
            <a:r>
              <a:rPr lang="en-CA" sz="1100" b="0" i="0">
                <a:solidFill>
                  <a:srgbClr val="000000"/>
                </a:solidFill>
                <a:effectLst/>
                <a:latin typeface="Arial" panose="020B0604020202020204" pitchFamily="34" charset="0"/>
                <a:cs typeface="Arial" panose="020B0604020202020204" pitchFamily="34" charset="0"/>
              </a:rPr>
              <a:t>for managing virtualization technologies, such as KVM (Kernel-based Virtual Machine), Xen, QEMU, LXC (Linux Containers), and more.</a:t>
            </a:r>
          </a:p>
          <a:p>
            <a:endParaRPr lang="en-CA" sz="1100">
              <a:solidFill>
                <a:srgbClr val="000000"/>
              </a:solidFill>
              <a:latin typeface="Arial" panose="020B0604020202020204" pitchFamily="34" charset="0"/>
              <a:cs typeface="Arial" panose="020B0604020202020204" pitchFamily="34" charset="0"/>
            </a:endParaRPr>
          </a:p>
          <a:p>
            <a:r>
              <a:rPr lang="en-CA" sz="1100" b="0" i="0">
                <a:solidFill>
                  <a:srgbClr val="000000"/>
                </a:solidFill>
                <a:effectLst/>
                <a:latin typeface="Arial" panose="020B0604020202020204" pitchFamily="34" charset="0"/>
                <a:cs typeface="Arial" panose="020B0604020202020204" pitchFamily="34" charset="0"/>
              </a:rPr>
              <a:t>The primary goal of libvirt is to simplify the management and control of virtual machines (VMs) and virtualization resources. It provides a wide range of functionality, including creating, configuring, starting, stopping, and migrating VMs, managing storage and network resources, and accessing various virtualization features and capabilities.</a:t>
            </a:r>
          </a:p>
          <a:p>
            <a:endParaRPr lang="en-CA" sz="1100">
              <a:solidFill>
                <a:srgbClr val="000000"/>
              </a:solidFill>
              <a:latin typeface="Arial" panose="020B0604020202020204" pitchFamily="34" charset="0"/>
              <a:cs typeface="Arial" panose="020B0604020202020204" pitchFamily="34" charset="0"/>
            </a:endParaRPr>
          </a:p>
          <a:p>
            <a:r>
              <a:rPr lang="en-CA" sz="1100" b="0" i="0">
                <a:solidFill>
                  <a:srgbClr val="000000"/>
                </a:solidFill>
                <a:effectLst/>
                <a:latin typeface="Arial" panose="020B0604020202020204" pitchFamily="34" charset="0"/>
                <a:cs typeface="Arial" panose="020B0604020202020204" pitchFamily="34" charset="0"/>
              </a:rPr>
              <a:t>Key features of libvirt include:</a:t>
            </a:r>
          </a:p>
          <a:p>
            <a:endParaRPr lang="en-CA" sz="1100">
              <a:solidFill>
                <a:srgbClr val="000000"/>
              </a:solidFill>
              <a:latin typeface="Arial" panose="020B0604020202020204" pitchFamily="34" charset="0"/>
              <a:cs typeface="Arial" panose="020B0604020202020204" pitchFamily="34" charset="0"/>
            </a:endParaRPr>
          </a:p>
          <a:p>
            <a:pPr marL="228600" indent="-228600">
              <a:buAutoNum type="arabicPeriod"/>
            </a:pPr>
            <a:r>
              <a:rPr lang="en-CA" sz="1100" b="0" i="0">
                <a:solidFill>
                  <a:srgbClr val="000000"/>
                </a:solidFill>
                <a:effectLst/>
                <a:latin typeface="Arial" panose="020B0604020202020204" pitchFamily="34" charset="0"/>
                <a:cs typeface="Arial" panose="020B0604020202020204" pitchFamily="34" charset="0"/>
              </a:rPr>
              <a:t>Hypervisor (</a:t>
            </a:r>
            <a:r>
              <a:rPr lang="en-CA" sz="1100" b="0" i="0">
                <a:solidFill>
                  <a:srgbClr val="374151"/>
                </a:solidFill>
                <a:effectLst/>
                <a:latin typeface="Söhne"/>
              </a:rPr>
              <a:t>virtual machine monitor</a:t>
            </a:r>
            <a:r>
              <a:rPr lang="en-CA" sz="1100" b="0" i="0">
                <a:solidFill>
                  <a:srgbClr val="000000"/>
                </a:solidFill>
                <a:effectLst/>
                <a:latin typeface="Arial" panose="020B0604020202020204" pitchFamily="34" charset="0"/>
                <a:cs typeface="Arial" panose="020B0604020202020204" pitchFamily="34" charset="0"/>
              </a:rPr>
              <a:t>) Independence: Libvirt abstracts the differences between various hypervisors, </a:t>
            </a:r>
            <a:r>
              <a:rPr lang="en-CA" sz="1100" b="0" i="0">
                <a:solidFill>
                  <a:srgbClr val="FF0000"/>
                </a:solidFill>
                <a:effectLst/>
                <a:latin typeface="Arial" panose="020B0604020202020204" pitchFamily="34" charset="0"/>
                <a:cs typeface="Arial" panose="020B0604020202020204" pitchFamily="34" charset="0"/>
              </a:rPr>
              <a:t>allowing management tools to interact with different virtualization platforms through a unified API. </a:t>
            </a:r>
            <a:r>
              <a:rPr lang="en-CA" sz="1100" b="0" i="0">
                <a:solidFill>
                  <a:srgbClr val="000000"/>
                </a:solidFill>
                <a:effectLst/>
                <a:latin typeface="Arial" panose="020B0604020202020204" pitchFamily="34" charset="0"/>
                <a:cs typeface="Arial" panose="020B0604020202020204" pitchFamily="34" charset="0"/>
              </a:rPr>
              <a:t>This enables developers and system administrators to write portable applications that can work with multiple virtualization technologies.</a:t>
            </a:r>
          </a:p>
          <a:p>
            <a:pPr marL="228600" indent="-228600">
              <a:buAutoNum type="arabicPeriod"/>
            </a:pPr>
            <a:endParaRPr lang="en-CA" sz="1100">
              <a:solidFill>
                <a:srgbClr val="000000"/>
              </a:solidFill>
              <a:latin typeface="Arial" panose="020B0604020202020204" pitchFamily="34" charset="0"/>
              <a:cs typeface="Arial" panose="020B0604020202020204" pitchFamily="34" charset="0"/>
            </a:endParaRPr>
          </a:p>
          <a:p>
            <a:pPr marL="228600" indent="-228600">
              <a:buAutoNum type="arabicPeriod"/>
            </a:pPr>
            <a:r>
              <a:rPr lang="en-CA" sz="1100" b="0" i="0">
                <a:solidFill>
                  <a:srgbClr val="000000"/>
                </a:solidFill>
                <a:effectLst/>
                <a:latin typeface="Arial" panose="020B0604020202020204" pitchFamily="34" charset="0"/>
                <a:cs typeface="Arial" panose="020B0604020202020204" pitchFamily="34" charset="0"/>
              </a:rPr>
              <a:t>Extensibility: Libvirt offers a pluggable architecture, </a:t>
            </a:r>
            <a:r>
              <a:rPr lang="en-CA" sz="1100" b="0" i="0">
                <a:solidFill>
                  <a:srgbClr val="FF0000"/>
                </a:solidFill>
                <a:effectLst/>
                <a:latin typeface="Arial" panose="020B0604020202020204" pitchFamily="34" charset="0"/>
                <a:cs typeface="Arial" panose="020B0604020202020204" pitchFamily="34" charset="0"/>
              </a:rPr>
              <a:t>allowing support for new hypervisors and virtualization technologies to be added easily.</a:t>
            </a:r>
            <a:r>
              <a:rPr lang="en-CA" sz="1100" b="0" i="0">
                <a:solidFill>
                  <a:srgbClr val="000000"/>
                </a:solidFill>
                <a:effectLst/>
                <a:latin typeface="Arial" panose="020B0604020202020204" pitchFamily="34" charset="0"/>
                <a:cs typeface="Arial" panose="020B0604020202020204" pitchFamily="34" charset="0"/>
              </a:rPr>
              <a:t> It provides a modular framework where additional functionality, such as storage and network drivers, can be integrated.</a:t>
            </a:r>
          </a:p>
          <a:p>
            <a:pPr marL="228600" indent="-228600">
              <a:buAutoNum type="arabicPeriod"/>
            </a:pPr>
            <a:endParaRPr lang="en-CA" sz="1100">
              <a:solidFill>
                <a:srgbClr val="000000"/>
              </a:solidFill>
              <a:latin typeface="Arial" panose="020B0604020202020204" pitchFamily="34" charset="0"/>
              <a:cs typeface="Arial" panose="020B0604020202020204" pitchFamily="34" charset="0"/>
            </a:endParaRPr>
          </a:p>
          <a:p>
            <a:pPr marL="228600" indent="-228600">
              <a:buAutoNum type="arabicPeriod"/>
            </a:pPr>
            <a:r>
              <a:rPr lang="en-CA" sz="1100" b="0" i="0">
                <a:solidFill>
                  <a:srgbClr val="000000"/>
                </a:solidFill>
                <a:effectLst/>
                <a:latin typeface="Arial" panose="020B0604020202020204" pitchFamily="34" charset="0"/>
                <a:cs typeface="Arial" panose="020B0604020202020204" pitchFamily="34" charset="0"/>
              </a:rPr>
              <a:t>Remote Management: Libvirt supports </a:t>
            </a:r>
            <a:r>
              <a:rPr lang="en-CA" sz="1100" b="0" i="0">
                <a:solidFill>
                  <a:srgbClr val="FF0000"/>
                </a:solidFill>
                <a:effectLst/>
                <a:latin typeface="Arial" panose="020B0604020202020204" pitchFamily="34" charset="0"/>
                <a:cs typeface="Arial" panose="020B0604020202020204" pitchFamily="34" charset="0"/>
              </a:rPr>
              <a:t>remote management</a:t>
            </a:r>
            <a:r>
              <a:rPr lang="en-CA" sz="1100" b="0" i="0">
                <a:solidFill>
                  <a:srgbClr val="000000"/>
                </a:solidFill>
                <a:effectLst/>
                <a:latin typeface="Arial" panose="020B0604020202020204" pitchFamily="34" charset="0"/>
                <a:cs typeface="Arial" panose="020B0604020202020204" pitchFamily="34" charset="0"/>
              </a:rPr>
              <a:t> of virtualization hosts, allowing you to </a:t>
            </a:r>
            <a:r>
              <a:rPr lang="en-CA" sz="1100" b="0" i="0">
                <a:solidFill>
                  <a:srgbClr val="FF0000"/>
                </a:solidFill>
                <a:effectLst/>
                <a:latin typeface="Arial" panose="020B0604020202020204" pitchFamily="34" charset="0"/>
                <a:cs typeface="Arial" panose="020B0604020202020204" pitchFamily="34" charset="0"/>
              </a:rPr>
              <a:t>control and monitor VMs across a network.</a:t>
            </a:r>
            <a:r>
              <a:rPr lang="en-CA" sz="1100" b="0" i="0">
                <a:solidFill>
                  <a:srgbClr val="000000"/>
                </a:solidFill>
                <a:effectLst/>
                <a:latin typeface="Arial" panose="020B0604020202020204" pitchFamily="34" charset="0"/>
                <a:cs typeface="Arial" panose="020B0604020202020204" pitchFamily="34" charset="0"/>
              </a:rPr>
              <a:t> This feature is particularly useful in virtualized environments with distributed or remote systems.</a:t>
            </a:r>
          </a:p>
          <a:p>
            <a:pPr marL="228600" indent="-228600">
              <a:buAutoNum type="arabicPeriod"/>
            </a:pPr>
            <a:endParaRPr lang="en-CA" sz="1100">
              <a:solidFill>
                <a:srgbClr val="000000"/>
              </a:solidFill>
              <a:latin typeface="Arial" panose="020B0604020202020204" pitchFamily="34" charset="0"/>
              <a:cs typeface="Arial" panose="020B0604020202020204" pitchFamily="34" charset="0"/>
            </a:endParaRPr>
          </a:p>
          <a:p>
            <a:pPr marL="228600" indent="-228600">
              <a:buAutoNum type="arabicPeriod"/>
            </a:pPr>
            <a:r>
              <a:rPr lang="en-CA" sz="1100" b="0" i="0">
                <a:solidFill>
                  <a:srgbClr val="000000"/>
                </a:solidFill>
                <a:effectLst/>
                <a:latin typeface="Arial" panose="020B0604020202020204" pitchFamily="34" charset="0"/>
                <a:cs typeface="Arial" panose="020B0604020202020204" pitchFamily="34" charset="0"/>
              </a:rPr>
              <a:t>Language Bindings: Libvirt provides language bindings for several programming languages, including C, Python, Java, Ruby, and more. This makes it easier to develop virtualization management tools and applications using the language of choice.</a:t>
            </a:r>
          </a:p>
          <a:p>
            <a:endParaRPr lang="en-US"/>
          </a:p>
        </p:txBody>
      </p:sp>
    </p:spTree>
    <p:extLst>
      <p:ext uri="{BB962C8B-B14F-4D97-AF65-F5344CB8AC3E}">
        <p14:creationId xmlns:p14="http://schemas.microsoft.com/office/powerpoint/2010/main" val="140485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ED9052-A9DF-A00B-AD95-D26BCDA81264}"/>
              </a:ext>
            </a:extLst>
          </p:cNvPr>
          <p:cNvSpPr txBox="1"/>
          <p:nvPr/>
        </p:nvSpPr>
        <p:spPr>
          <a:xfrm>
            <a:off x="3589564" y="330085"/>
            <a:ext cx="5012872" cy="369332"/>
          </a:xfrm>
          <a:prstGeom prst="rect">
            <a:avLst/>
          </a:prstGeom>
          <a:noFill/>
        </p:spPr>
        <p:txBody>
          <a:bodyPr wrap="square" rtlCol="0">
            <a:spAutoFit/>
          </a:bodyPr>
          <a:lstStyle/>
          <a:p>
            <a:pPr algn="ctr"/>
            <a:r>
              <a:rPr lang="en-US" altLang="ja-JP" b="1" i="0">
                <a:solidFill>
                  <a:srgbClr val="121212"/>
                </a:solidFill>
                <a:effectLst/>
                <a:latin typeface="-apple-system"/>
              </a:rPr>
              <a:t>psutil</a:t>
            </a:r>
            <a:endParaRPr lang="ja-JP" altLang="en-US" b="1" i="0">
              <a:solidFill>
                <a:srgbClr val="121212"/>
              </a:solidFill>
              <a:effectLst/>
              <a:latin typeface="-apple-system"/>
            </a:endParaRPr>
          </a:p>
        </p:txBody>
      </p:sp>
      <p:sp>
        <p:nvSpPr>
          <p:cNvPr id="5" name="TextBox 4">
            <a:extLst>
              <a:ext uri="{FF2B5EF4-FFF2-40B4-BE49-F238E27FC236}">
                <a16:creationId xmlns:a16="http://schemas.microsoft.com/office/drawing/2014/main" id="{FC45F790-4165-8596-DDD3-D279AC6B676E}"/>
              </a:ext>
            </a:extLst>
          </p:cNvPr>
          <p:cNvSpPr txBox="1"/>
          <p:nvPr/>
        </p:nvSpPr>
        <p:spPr>
          <a:xfrm>
            <a:off x="440871" y="957159"/>
            <a:ext cx="11454493" cy="5986254"/>
          </a:xfrm>
          <a:prstGeom prst="rect">
            <a:avLst/>
          </a:prstGeom>
          <a:noFill/>
        </p:spPr>
        <p:txBody>
          <a:bodyPr wrap="square" rtlCol="0">
            <a:spAutoFit/>
          </a:bodyPr>
          <a:lstStyle/>
          <a:p>
            <a:r>
              <a:rPr lang="en-CA" sz="1100" b="0" i="0">
                <a:effectLst/>
                <a:latin typeface="Calibri" panose="020F0502020204030204" pitchFamily="34" charset="0"/>
                <a:cs typeface="Calibri" panose="020F0502020204030204" pitchFamily="34" charset="0"/>
              </a:rPr>
              <a:t>psutil (process and system utilities) is a cross-platform library for retrieving information on </a:t>
            </a:r>
            <a:r>
              <a:rPr lang="en-CA" sz="1100" b="1" i="0">
                <a:effectLst/>
                <a:latin typeface="Calibri" panose="020F0502020204030204" pitchFamily="34" charset="0"/>
                <a:cs typeface="Calibri" panose="020F0502020204030204" pitchFamily="34" charset="0"/>
              </a:rPr>
              <a:t>running processes</a:t>
            </a:r>
            <a:r>
              <a:rPr lang="en-CA" sz="1100" b="0" i="0">
                <a:effectLst/>
                <a:latin typeface="Calibri" panose="020F0502020204030204" pitchFamily="34" charset="0"/>
                <a:cs typeface="Calibri" panose="020F0502020204030204" pitchFamily="34" charset="0"/>
              </a:rPr>
              <a:t> and </a:t>
            </a:r>
            <a:r>
              <a:rPr lang="en-CA" sz="1100" b="1" i="0">
                <a:effectLst/>
                <a:latin typeface="Calibri" panose="020F0502020204030204" pitchFamily="34" charset="0"/>
                <a:cs typeface="Calibri" panose="020F0502020204030204" pitchFamily="34" charset="0"/>
              </a:rPr>
              <a:t>system utilization</a:t>
            </a:r>
            <a:r>
              <a:rPr lang="en-CA" sz="1100" b="0" i="0">
                <a:effectLst/>
                <a:latin typeface="Calibri" panose="020F0502020204030204" pitchFamily="34" charset="0"/>
                <a:cs typeface="Calibri" panose="020F0502020204030204" pitchFamily="34" charset="0"/>
              </a:rPr>
              <a:t> (CPU, memory, disks, network, sensors) in Python. It is useful mainly for </a:t>
            </a:r>
            <a:r>
              <a:rPr lang="en-CA" sz="1100" b="1" i="0">
                <a:effectLst/>
                <a:latin typeface="Calibri" panose="020F0502020204030204" pitchFamily="34" charset="0"/>
                <a:cs typeface="Calibri" panose="020F0502020204030204" pitchFamily="34" charset="0"/>
              </a:rPr>
              <a:t>system monitoring</a:t>
            </a:r>
            <a:r>
              <a:rPr lang="en-CA" sz="1100" b="0" i="0">
                <a:effectLst/>
                <a:latin typeface="Calibri" panose="020F0502020204030204" pitchFamily="34" charset="0"/>
                <a:cs typeface="Calibri" panose="020F0502020204030204" pitchFamily="34" charset="0"/>
              </a:rPr>
              <a:t>, </a:t>
            </a:r>
            <a:r>
              <a:rPr lang="en-CA" sz="1100" b="1" i="0">
                <a:effectLst/>
                <a:latin typeface="Calibri" panose="020F0502020204030204" pitchFamily="34" charset="0"/>
                <a:cs typeface="Calibri" panose="020F0502020204030204" pitchFamily="34" charset="0"/>
              </a:rPr>
              <a:t>profiling and limiting process resources</a:t>
            </a:r>
            <a:r>
              <a:rPr lang="en-CA" sz="1100" b="0" i="0">
                <a:effectLst/>
                <a:latin typeface="Calibri" panose="020F0502020204030204" pitchFamily="34" charset="0"/>
                <a:cs typeface="Calibri" panose="020F0502020204030204" pitchFamily="34" charset="0"/>
              </a:rPr>
              <a:t> and </a:t>
            </a:r>
            <a:r>
              <a:rPr lang="en-CA" sz="1100" b="1" i="0">
                <a:effectLst/>
                <a:latin typeface="Calibri" panose="020F0502020204030204" pitchFamily="34" charset="0"/>
                <a:cs typeface="Calibri" panose="020F0502020204030204" pitchFamily="34" charset="0"/>
              </a:rPr>
              <a:t>management of running processes</a:t>
            </a:r>
            <a:r>
              <a:rPr lang="en-CA" sz="1100" b="0" i="0">
                <a:effectLst/>
                <a:latin typeface="Calibri" panose="020F0502020204030204" pitchFamily="34" charset="0"/>
                <a:cs typeface="Calibri" panose="020F0502020204030204" pitchFamily="34" charset="0"/>
              </a:rPr>
              <a:t>. It implements many functionalities offered by classic UNIX command line tools such as </a:t>
            </a:r>
            <a:r>
              <a:rPr lang="en-CA" sz="1100" b="0" i="1">
                <a:effectLst/>
                <a:latin typeface="Calibri" panose="020F0502020204030204" pitchFamily="34" charset="0"/>
                <a:cs typeface="Calibri" panose="020F0502020204030204" pitchFamily="34" charset="0"/>
              </a:rPr>
              <a:t>ps, top, iotop, lsof, netstat, ifconfig, free</a:t>
            </a:r>
            <a:r>
              <a:rPr lang="en-CA" sz="1100" b="0" i="0">
                <a:effectLst/>
                <a:latin typeface="Calibri" panose="020F0502020204030204" pitchFamily="34" charset="0"/>
                <a:cs typeface="Calibri" panose="020F0502020204030204" pitchFamily="34" charset="0"/>
              </a:rPr>
              <a:t> and others.</a:t>
            </a:r>
          </a:p>
          <a:p>
            <a:endParaRPr lang="en-CA" sz="1100">
              <a:latin typeface="Calibri" panose="020F0502020204030204" pitchFamily="34" charset="0"/>
              <a:cs typeface="Calibri" panose="020F0502020204030204" pitchFamily="34" charset="0"/>
            </a:endParaRPr>
          </a:p>
          <a:p>
            <a:endParaRPr lang="en-CA" sz="1100">
              <a:latin typeface="Calibri" panose="020F0502020204030204" pitchFamily="34" charset="0"/>
              <a:cs typeface="Calibri" panose="020F0502020204030204" pitchFamily="34" charset="0"/>
            </a:endParaRPr>
          </a:p>
          <a:p>
            <a:r>
              <a:rPr lang="en-CA" sz="1100" b="1">
                <a:latin typeface="Calibri" panose="020F0502020204030204" pitchFamily="34" charset="0"/>
                <a:cs typeface="Calibri" panose="020F0502020204030204" pitchFamily="34" charset="0"/>
              </a:rPr>
              <a:t>CPU</a:t>
            </a:r>
          </a:p>
          <a:p>
            <a:pPr marL="171450" indent="-171450">
              <a:buFont typeface="Arial" panose="020B0604020202020204" pitchFamily="34" charset="0"/>
              <a:buChar char="•"/>
            </a:pPr>
            <a:r>
              <a:rPr lang="en-CA" sz="1100" b="1">
                <a:latin typeface="Calibri" panose="020F0502020204030204" pitchFamily="34" charset="0"/>
                <a:cs typeface="Calibri" panose="020F0502020204030204" pitchFamily="34" charset="0"/>
              </a:rPr>
              <a:t>psutil.cpu_times</a:t>
            </a:r>
            <a:r>
              <a:rPr lang="en-CA" sz="1100" b="1">
                <a:effectLst/>
                <a:latin typeface="Calibri" panose="020F0502020204030204" pitchFamily="34" charset="0"/>
                <a:cs typeface="Calibri" panose="020F0502020204030204" pitchFamily="34" charset="0"/>
              </a:rPr>
              <a:t>(</a:t>
            </a:r>
            <a:r>
              <a:rPr lang="en-CA" sz="1100" b="1" i="1">
                <a:effectLst/>
                <a:latin typeface="Calibri" panose="020F0502020204030204" pitchFamily="34" charset="0"/>
                <a:cs typeface="Calibri" panose="020F0502020204030204" pitchFamily="34" charset="0"/>
              </a:rPr>
              <a:t>percpu=False</a:t>
            </a:r>
            <a:r>
              <a:rPr lang="en-CA" sz="1100" b="1">
                <a:effectLst/>
                <a:latin typeface="Calibri" panose="020F0502020204030204" pitchFamily="34" charset="0"/>
                <a:cs typeface="Calibri" panose="020F0502020204030204" pitchFamily="34" charset="0"/>
              </a:rPr>
              <a:t>)</a:t>
            </a:r>
          </a:p>
          <a:p>
            <a:r>
              <a:rPr lang="en-CA" sz="1100">
                <a:effectLst/>
                <a:latin typeface="Calibri" panose="020F0502020204030204" pitchFamily="34" charset="0"/>
                <a:cs typeface="Calibri" panose="020F0502020204030204" pitchFamily="34" charset="0"/>
              </a:rPr>
              <a:t>Return system CPU times as a named tuple. Every attribute represents the seconds the CPU has spent in the given mode. The attributes availability varies depending on the platform</a:t>
            </a:r>
          </a:p>
          <a:p>
            <a:endParaRPr lang="en-CA" sz="1100">
              <a:effectLst/>
              <a:latin typeface="Calibri" panose="020F0502020204030204" pitchFamily="34" charset="0"/>
              <a:cs typeface="Calibri" panose="020F0502020204030204" pitchFamily="34" charset="0"/>
            </a:endParaRPr>
          </a:p>
          <a:p>
            <a:r>
              <a:rPr lang="en-CA" sz="1100">
                <a:effectLst/>
                <a:latin typeface="Calibri" panose="020F0502020204030204" pitchFamily="34" charset="0"/>
                <a:cs typeface="Calibri" panose="020F0502020204030204" pitchFamily="34" charset="0"/>
              </a:rPr>
              <a:t>&gt;&gt;&gt;</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psutil</a:t>
            </a:r>
            <a:r>
              <a:rPr lang="en-CA" sz="1100">
                <a:latin typeface="Calibri" panose="020F0502020204030204" pitchFamily="34" charset="0"/>
                <a:cs typeface="Calibri" panose="020F0502020204030204" pitchFamily="34" charset="0"/>
              </a:rPr>
              <a:t>.</a:t>
            </a:r>
            <a:r>
              <a:rPr lang="en-CA" sz="1100">
                <a:effectLst/>
                <a:latin typeface="Calibri" panose="020F0502020204030204" pitchFamily="34" charset="0"/>
                <a:cs typeface="Calibri" panose="020F0502020204030204" pitchFamily="34" charset="0"/>
              </a:rPr>
              <a:t>cpu_times</a:t>
            </a:r>
            <a:r>
              <a:rPr lang="en-CA" sz="1100">
                <a:latin typeface="Calibri" panose="020F0502020204030204" pitchFamily="34" charset="0"/>
                <a:cs typeface="Calibri" panose="020F0502020204030204" pitchFamily="34" charset="0"/>
              </a:rPr>
              <a:t>()</a:t>
            </a:r>
          </a:p>
          <a:p>
            <a:r>
              <a:rPr lang="en-CA" sz="1100">
                <a:effectLst/>
                <a:latin typeface="Calibri" panose="020F0502020204030204" pitchFamily="34" charset="0"/>
                <a:cs typeface="Calibri" panose="020F0502020204030204" pitchFamily="34" charset="0"/>
              </a:rPr>
              <a:t>scputimes</a:t>
            </a:r>
            <a:r>
              <a:rPr lang="en-CA" sz="1100">
                <a:latin typeface="Calibri" panose="020F0502020204030204" pitchFamily="34" charset="0"/>
                <a:cs typeface="Calibri" panose="020F0502020204030204" pitchFamily="34" charset="0"/>
              </a:rPr>
              <a:t>(</a:t>
            </a:r>
            <a:r>
              <a:rPr lang="en-CA" sz="1100">
                <a:effectLst/>
                <a:latin typeface="Calibri" panose="020F0502020204030204" pitchFamily="34" charset="0"/>
                <a:cs typeface="Calibri" panose="020F0502020204030204" pitchFamily="34" charset="0"/>
              </a:rPr>
              <a:t>user=3961.46</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nice=169.729</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system=2150.659</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idle=16900.540</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iowait=629.59</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irq=0.0</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softirq=19.42</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steal=0.0</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guest=0</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nice=0.0</a:t>
            </a:r>
            <a:r>
              <a:rPr lang="en-CA" sz="1100">
                <a:latin typeface="Calibri" panose="020F0502020204030204" pitchFamily="34" charset="0"/>
                <a:cs typeface="Calibri" panose="020F0502020204030204" pitchFamily="34" charset="0"/>
              </a:rPr>
              <a:t>)</a:t>
            </a:r>
          </a:p>
          <a:p>
            <a:endParaRPr lang="en-CA" sz="1100">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CA" sz="1100" b="1">
                <a:effectLst/>
                <a:latin typeface="Calibri" panose="020F0502020204030204" pitchFamily="34" charset="0"/>
                <a:cs typeface="Calibri" panose="020F0502020204030204" pitchFamily="34" charset="0"/>
              </a:rPr>
              <a:t>cpu_percent</a:t>
            </a:r>
            <a:r>
              <a:rPr lang="en-CA" sz="1100" b="1" i="0">
                <a:effectLst/>
                <a:latin typeface="Calibri" panose="020F0502020204030204" pitchFamily="34" charset="0"/>
                <a:cs typeface="Calibri" panose="020F0502020204030204" pitchFamily="34" charset="0"/>
              </a:rPr>
              <a:t>(</a:t>
            </a:r>
            <a:r>
              <a:rPr lang="en-CA" sz="1100" b="1" i="1">
                <a:effectLst/>
                <a:latin typeface="Calibri" panose="020F0502020204030204" pitchFamily="34" charset="0"/>
                <a:cs typeface="Calibri" panose="020F0502020204030204" pitchFamily="34" charset="0"/>
              </a:rPr>
              <a:t>interval=None</a:t>
            </a:r>
            <a:r>
              <a:rPr lang="en-CA" sz="1100" b="1" i="0">
                <a:effectLst/>
                <a:latin typeface="Calibri" panose="020F0502020204030204" pitchFamily="34" charset="0"/>
                <a:cs typeface="Calibri" panose="020F0502020204030204" pitchFamily="34" charset="0"/>
              </a:rPr>
              <a:t>)</a:t>
            </a:r>
          </a:p>
          <a:p>
            <a:r>
              <a:rPr lang="en-CA" sz="1100" b="0" i="0">
                <a:effectLst/>
                <a:latin typeface="Calibri" panose="020F0502020204030204" pitchFamily="34" charset="0"/>
                <a:cs typeface="Calibri" panose="020F0502020204030204" pitchFamily="34" charset="0"/>
              </a:rPr>
              <a:t>Return a float representing </a:t>
            </a:r>
            <a:r>
              <a:rPr lang="en-CA" sz="1100" b="0" i="0">
                <a:solidFill>
                  <a:srgbClr val="FF0000"/>
                </a:solidFill>
                <a:effectLst/>
                <a:latin typeface="Calibri" panose="020F0502020204030204" pitchFamily="34" charset="0"/>
                <a:cs typeface="Calibri" panose="020F0502020204030204" pitchFamily="34" charset="0"/>
              </a:rPr>
              <a:t>the process CPU utilization </a:t>
            </a:r>
            <a:r>
              <a:rPr lang="en-CA" sz="1100" b="0" i="0">
                <a:effectLst/>
                <a:latin typeface="Calibri" panose="020F0502020204030204" pitchFamily="34" charset="0"/>
                <a:cs typeface="Calibri" panose="020F0502020204030204" pitchFamily="34" charset="0"/>
              </a:rPr>
              <a:t>as a percentage which can also be </a:t>
            </a:r>
            <a:r>
              <a:rPr lang="en-CA" sz="1100">
                <a:effectLst/>
                <a:latin typeface="Calibri" panose="020F0502020204030204" pitchFamily="34" charset="0"/>
                <a:cs typeface="Calibri" panose="020F0502020204030204" pitchFamily="34" charset="0"/>
              </a:rPr>
              <a:t>&gt;</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100.0</a:t>
            </a:r>
            <a:r>
              <a:rPr lang="en-CA" sz="1100" b="0" i="0">
                <a:effectLst/>
                <a:latin typeface="Calibri" panose="020F0502020204030204" pitchFamily="34" charset="0"/>
                <a:cs typeface="Calibri" panose="020F0502020204030204" pitchFamily="34" charset="0"/>
              </a:rPr>
              <a:t> in case of a process running multiple threads on different CPUs. When </a:t>
            </a:r>
            <a:r>
              <a:rPr lang="en-CA" sz="1100" b="0" i="1">
                <a:effectLst/>
                <a:latin typeface="Calibri" panose="020F0502020204030204" pitchFamily="34" charset="0"/>
                <a:cs typeface="Calibri" panose="020F0502020204030204" pitchFamily="34" charset="0"/>
              </a:rPr>
              <a:t>interval</a:t>
            </a:r>
            <a:r>
              <a:rPr lang="en-CA" sz="1100" b="0" i="0">
                <a:effectLst/>
                <a:latin typeface="Calibri" panose="020F0502020204030204" pitchFamily="34" charset="0"/>
                <a:cs typeface="Calibri" panose="020F0502020204030204" pitchFamily="34" charset="0"/>
              </a:rPr>
              <a:t> is &gt; </a:t>
            </a:r>
            <a:r>
              <a:rPr lang="en-CA" sz="1100">
                <a:effectLst/>
                <a:latin typeface="Calibri" panose="020F0502020204030204" pitchFamily="34" charset="0"/>
                <a:cs typeface="Calibri" panose="020F0502020204030204" pitchFamily="34" charset="0"/>
              </a:rPr>
              <a:t>0.0</a:t>
            </a:r>
            <a:r>
              <a:rPr lang="en-CA" sz="1100" b="0" i="0">
                <a:effectLst/>
                <a:latin typeface="Calibri" panose="020F0502020204030204" pitchFamily="34" charset="0"/>
                <a:cs typeface="Calibri" panose="020F0502020204030204" pitchFamily="34" charset="0"/>
              </a:rPr>
              <a:t> compares process times to system CPU times elapsed before and after the interval (blocking). When interval is </a:t>
            </a:r>
            <a:r>
              <a:rPr lang="en-CA" sz="1100">
                <a:effectLst/>
                <a:latin typeface="Calibri" panose="020F0502020204030204" pitchFamily="34" charset="0"/>
                <a:cs typeface="Calibri" panose="020F0502020204030204" pitchFamily="34" charset="0"/>
              </a:rPr>
              <a:t>0.0</a:t>
            </a:r>
            <a:r>
              <a:rPr lang="en-CA" sz="1100" b="0" i="0">
                <a:effectLst/>
                <a:latin typeface="Calibri" panose="020F0502020204030204" pitchFamily="34" charset="0"/>
                <a:cs typeface="Calibri" panose="020F0502020204030204" pitchFamily="34" charset="0"/>
              </a:rPr>
              <a:t> or </a:t>
            </a:r>
            <a:r>
              <a:rPr lang="en-CA" sz="1100">
                <a:effectLst/>
                <a:latin typeface="Calibri" panose="020F0502020204030204" pitchFamily="34" charset="0"/>
                <a:cs typeface="Calibri" panose="020F0502020204030204" pitchFamily="34" charset="0"/>
              </a:rPr>
              <a:t>None</a:t>
            </a:r>
            <a:r>
              <a:rPr lang="en-CA" sz="1100" b="0" i="0">
                <a:effectLst/>
                <a:latin typeface="Calibri" panose="020F0502020204030204" pitchFamily="34" charset="0"/>
                <a:cs typeface="Calibri" panose="020F0502020204030204" pitchFamily="34" charset="0"/>
              </a:rPr>
              <a:t> compares process times to system CPU times elapsed since last call, returning immediately.</a:t>
            </a:r>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CA" sz="1200" b="1">
                <a:latin typeface="Calibri" panose="020F0502020204030204" pitchFamily="34" charset="0"/>
                <a:cs typeface="Calibri" panose="020F0502020204030204" pitchFamily="34" charset="0"/>
              </a:rPr>
              <a:t>psutil.cpu_count</a:t>
            </a:r>
            <a:r>
              <a:rPr lang="en-CA" sz="1200" b="1">
                <a:effectLst/>
                <a:latin typeface="Calibri" panose="020F0502020204030204" pitchFamily="34" charset="0"/>
                <a:cs typeface="Calibri" panose="020F0502020204030204" pitchFamily="34" charset="0"/>
              </a:rPr>
              <a:t>(</a:t>
            </a:r>
            <a:r>
              <a:rPr lang="en-CA" sz="1200" b="1" i="1">
                <a:effectLst/>
                <a:latin typeface="Calibri" panose="020F0502020204030204" pitchFamily="34" charset="0"/>
                <a:cs typeface="Calibri" panose="020F0502020204030204" pitchFamily="34" charset="0"/>
              </a:rPr>
              <a:t>logical=True</a:t>
            </a:r>
            <a:r>
              <a:rPr lang="en-CA" sz="1200" b="1">
                <a:effectLst/>
                <a:latin typeface="Calibri" panose="020F0502020204030204" pitchFamily="34" charset="0"/>
                <a:cs typeface="Calibri" panose="020F0502020204030204" pitchFamily="34" charset="0"/>
              </a:rPr>
              <a:t>)</a:t>
            </a:r>
          </a:p>
          <a:p>
            <a:r>
              <a:rPr lang="en-CA" sz="1100">
                <a:effectLst/>
                <a:latin typeface="Calibri" panose="020F0502020204030204" pitchFamily="34" charset="0"/>
                <a:cs typeface="Calibri" panose="020F0502020204030204" pitchFamily="34" charset="0"/>
              </a:rPr>
              <a:t>Return the number of logical CPUs in the system or None if undetermined. “logical CPUs” means the number of physical cores multiplied by the number of threads that can run on each core (this is known as Hyper Threading).</a:t>
            </a:r>
          </a:p>
          <a:p>
            <a:endParaRPr lang="en-CA" sz="1100">
              <a:latin typeface="Calibri" panose="020F0502020204030204" pitchFamily="34" charset="0"/>
              <a:cs typeface="Calibri" panose="020F0502020204030204" pitchFamily="34" charset="0"/>
            </a:endParaRPr>
          </a:p>
          <a:p>
            <a:r>
              <a:rPr lang="en-CA" sz="1100" b="1">
                <a:latin typeface="Calibri" panose="020F0502020204030204" pitchFamily="34" charset="0"/>
                <a:cs typeface="Calibri" panose="020F0502020204030204" pitchFamily="34" charset="0"/>
              </a:rPr>
              <a:t>Memory</a:t>
            </a:r>
          </a:p>
          <a:p>
            <a:pPr marL="171450" indent="-171450">
              <a:buFont typeface="Arial" panose="020B0604020202020204" pitchFamily="34" charset="0"/>
              <a:buChar char="•"/>
            </a:pPr>
            <a:r>
              <a:rPr lang="en-CA" sz="1200" b="1">
                <a:latin typeface="Calibri" panose="020F0502020204030204" pitchFamily="34" charset="0"/>
                <a:cs typeface="Calibri" panose="020F0502020204030204" pitchFamily="34" charset="0"/>
              </a:rPr>
              <a:t>psutil.</a:t>
            </a:r>
            <a:r>
              <a:rPr lang="en-CA" sz="1200" b="1">
                <a:effectLst/>
                <a:latin typeface="Calibri" panose="020F0502020204030204" pitchFamily="34" charset="0"/>
                <a:cs typeface="Calibri" panose="020F0502020204030204" pitchFamily="34" charset="0"/>
              </a:rPr>
              <a:t>virtual_memory()</a:t>
            </a:r>
          </a:p>
          <a:p>
            <a:r>
              <a:rPr lang="en-CA" sz="1100">
                <a:effectLst/>
                <a:latin typeface="Calibri" panose="020F0502020204030204" pitchFamily="34" charset="0"/>
                <a:cs typeface="Calibri" panose="020F0502020204030204" pitchFamily="34" charset="0"/>
              </a:rPr>
              <a:t>Return statistics about system memory usage as a named tuple including the following fields, expressed in bytes.</a:t>
            </a:r>
          </a:p>
          <a:p>
            <a:endParaRPr lang="en-CA" sz="1100">
              <a:latin typeface="Calibri" panose="020F0502020204030204" pitchFamily="34" charset="0"/>
              <a:cs typeface="Calibri" panose="020F0502020204030204" pitchFamily="34" charset="0"/>
            </a:endParaRPr>
          </a:p>
          <a:p>
            <a:r>
              <a:rPr lang="en-CA" sz="1200" b="1" i="0">
                <a:solidFill>
                  <a:srgbClr val="1F2328"/>
                </a:solidFill>
                <a:effectLst/>
                <a:latin typeface="Calibri" panose="020F0502020204030204" pitchFamily="34" charset="0"/>
                <a:cs typeface="Calibri" panose="020F0502020204030204" pitchFamily="34" charset="0"/>
              </a:rPr>
              <a:t>Disks</a:t>
            </a:r>
          </a:p>
          <a:p>
            <a:pPr marL="171450" indent="-171450">
              <a:buFont typeface="Arial" panose="020B0604020202020204" pitchFamily="34" charset="0"/>
              <a:buChar char="•"/>
            </a:pPr>
            <a:r>
              <a:rPr lang="en-CA" sz="1200" b="1">
                <a:latin typeface="Calibri" panose="020F0502020204030204" pitchFamily="34" charset="0"/>
                <a:cs typeface="Calibri" panose="020F0502020204030204" pitchFamily="34" charset="0"/>
              </a:rPr>
              <a:t>psutil.</a:t>
            </a:r>
            <a:r>
              <a:rPr lang="en-CA" sz="1200" b="1">
                <a:effectLst/>
                <a:latin typeface="Calibri" panose="020F0502020204030204" pitchFamily="34" charset="0"/>
                <a:cs typeface="Calibri" panose="020F0502020204030204" pitchFamily="34" charset="0"/>
              </a:rPr>
              <a:t>disk_usage(</a:t>
            </a:r>
            <a:r>
              <a:rPr lang="en-CA" sz="1200" b="1" i="1">
                <a:effectLst/>
                <a:latin typeface="Calibri" panose="020F0502020204030204" pitchFamily="34" charset="0"/>
                <a:cs typeface="Calibri" panose="020F0502020204030204" pitchFamily="34" charset="0"/>
              </a:rPr>
              <a:t>path</a:t>
            </a:r>
            <a:r>
              <a:rPr lang="en-CA" sz="1200" b="1">
                <a:effectLst/>
                <a:latin typeface="Calibri" panose="020F0502020204030204" pitchFamily="34" charset="0"/>
                <a:cs typeface="Calibri" panose="020F0502020204030204" pitchFamily="34" charset="0"/>
              </a:rPr>
              <a:t>)</a:t>
            </a:r>
          </a:p>
          <a:p>
            <a:r>
              <a:rPr lang="en-CA" sz="1200">
                <a:effectLst/>
                <a:latin typeface="Calibri" panose="020F0502020204030204" pitchFamily="34" charset="0"/>
                <a:cs typeface="Calibri" panose="020F0502020204030204" pitchFamily="34" charset="0"/>
              </a:rPr>
              <a:t>Return disk usage statistics about the partition which contains the given </a:t>
            </a:r>
            <a:r>
              <a:rPr lang="en-CA" sz="1200" i="1">
                <a:effectLst/>
                <a:latin typeface="Calibri" panose="020F0502020204030204" pitchFamily="34" charset="0"/>
                <a:cs typeface="Calibri" panose="020F0502020204030204" pitchFamily="34" charset="0"/>
              </a:rPr>
              <a:t>path</a:t>
            </a:r>
            <a:r>
              <a:rPr lang="en-CA" sz="1200">
                <a:effectLst/>
                <a:latin typeface="Calibri" panose="020F0502020204030204" pitchFamily="34" charset="0"/>
                <a:cs typeface="Calibri" panose="020F0502020204030204" pitchFamily="34" charset="0"/>
              </a:rPr>
              <a:t> as a named tuple including </a:t>
            </a:r>
            <a:r>
              <a:rPr lang="en-CA" sz="1200" b="1">
                <a:effectLst/>
                <a:latin typeface="Calibri" panose="020F0502020204030204" pitchFamily="34" charset="0"/>
                <a:cs typeface="Calibri" panose="020F0502020204030204" pitchFamily="34" charset="0"/>
              </a:rPr>
              <a:t>total</a:t>
            </a:r>
            <a:r>
              <a:rPr lang="en-CA" sz="1200">
                <a:effectLst/>
                <a:latin typeface="Calibri" panose="020F0502020204030204" pitchFamily="34" charset="0"/>
                <a:cs typeface="Calibri" panose="020F0502020204030204" pitchFamily="34" charset="0"/>
              </a:rPr>
              <a:t>, </a:t>
            </a:r>
            <a:r>
              <a:rPr lang="en-CA" sz="1200" b="1">
                <a:effectLst/>
                <a:latin typeface="Calibri" panose="020F0502020204030204" pitchFamily="34" charset="0"/>
                <a:cs typeface="Calibri" panose="020F0502020204030204" pitchFamily="34" charset="0"/>
              </a:rPr>
              <a:t>used</a:t>
            </a:r>
            <a:r>
              <a:rPr lang="en-CA" sz="1200">
                <a:effectLst/>
                <a:latin typeface="Calibri" panose="020F0502020204030204" pitchFamily="34" charset="0"/>
                <a:cs typeface="Calibri" panose="020F0502020204030204" pitchFamily="34" charset="0"/>
              </a:rPr>
              <a:t> and </a:t>
            </a:r>
            <a:r>
              <a:rPr lang="en-CA" sz="1200" b="1">
                <a:effectLst/>
                <a:latin typeface="Calibri" panose="020F0502020204030204" pitchFamily="34" charset="0"/>
                <a:cs typeface="Calibri" panose="020F0502020204030204" pitchFamily="34" charset="0"/>
              </a:rPr>
              <a:t>free</a:t>
            </a:r>
            <a:r>
              <a:rPr lang="en-CA" sz="1200">
                <a:effectLst/>
                <a:latin typeface="Calibri" panose="020F0502020204030204" pitchFamily="34" charset="0"/>
                <a:cs typeface="Calibri" panose="020F0502020204030204" pitchFamily="34" charset="0"/>
              </a:rPr>
              <a:t> space expressed in bytes, plus the </a:t>
            </a:r>
            <a:r>
              <a:rPr lang="en-CA" sz="1200" b="1">
                <a:effectLst/>
                <a:latin typeface="Calibri" panose="020F0502020204030204" pitchFamily="34" charset="0"/>
                <a:cs typeface="Calibri" panose="020F0502020204030204" pitchFamily="34" charset="0"/>
              </a:rPr>
              <a:t>percentage</a:t>
            </a:r>
            <a:r>
              <a:rPr lang="en-CA" sz="1200">
                <a:effectLst/>
                <a:latin typeface="Calibri" panose="020F0502020204030204" pitchFamily="34" charset="0"/>
                <a:cs typeface="Calibri" panose="020F0502020204030204" pitchFamily="34" charset="0"/>
              </a:rPr>
              <a:t> usage.</a:t>
            </a:r>
          </a:p>
          <a:p>
            <a:endParaRPr lang="en-CA" sz="1100">
              <a:latin typeface="Calibri" panose="020F0502020204030204" pitchFamily="34" charset="0"/>
              <a:cs typeface="Calibri" panose="020F0502020204030204" pitchFamily="34" charset="0"/>
            </a:endParaRPr>
          </a:p>
          <a:p>
            <a:r>
              <a:rPr lang="en-CA" sz="1200" b="1">
                <a:latin typeface="Calibri" panose="020F0502020204030204" pitchFamily="34" charset="0"/>
                <a:cs typeface="Calibri" panose="020F0502020204030204" pitchFamily="34" charset="0"/>
              </a:rPr>
              <a:t>Network</a:t>
            </a:r>
          </a:p>
          <a:p>
            <a:pPr marL="171450" indent="-171450">
              <a:buFont typeface="Arial" panose="020B0604020202020204" pitchFamily="34" charset="0"/>
              <a:buChar char="•"/>
            </a:pPr>
            <a:r>
              <a:rPr lang="en-CA" sz="1200" b="1">
                <a:latin typeface="Calibri" panose="020F0502020204030204" pitchFamily="34" charset="0"/>
                <a:cs typeface="Calibri" panose="020F0502020204030204" pitchFamily="34" charset="0"/>
              </a:rPr>
              <a:t>psutil.</a:t>
            </a:r>
            <a:r>
              <a:rPr lang="en-CA" sz="1200" b="1">
                <a:effectLst/>
                <a:latin typeface="Calibri" panose="020F0502020204030204" pitchFamily="34" charset="0"/>
                <a:cs typeface="Calibri" panose="020F0502020204030204" pitchFamily="34" charset="0"/>
              </a:rPr>
              <a:t>net_io_counters(</a:t>
            </a:r>
            <a:r>
              <a:rPr lang="en-CA" sz="1200" b="1" i="1">
                <a:effectLst/>
                <a:latin typeface="Calibri" panose="020F0502020204030204" pitchFamily="34" charset="0"/>
                <a:cs typeface="Calibri" panose="020F0502020204030204" pitchFamily="34" charset="0"/>
              </a:rPr>
              <a:t>pernic=False</a:t>
            </a:r>
            <a:r>
              <a:rPr lang="en-CA" sz="1200" b="1">
                <a:latin typeface="Calibri" panose="020F0502020204030204" pitchFamily="34" charset="0"/>
                <a:cs typeface="Calibri" panose="020F0502020204030204" pitchFamily="34" charset="0"/>
              </a:rPr>
              <a:t>, </a:t>
            </a:r>
            <a:r>
              <a:rPr lang="en-CA" sz="1200" b="1" i="1">
                <a:effectLst/>
                <a:latin typeface="Calibri" panose="020F0502020204030204" pitchFamily="34" charset="0"/>
                <a:cs typeface="Calibri" panose="020F0502020204030204" pitchFamily="34" charset="0"/>
              </a:rPr>
              <a:t>nowrap=True</a:t>
            </a:r>
            <a:r>
              <a:rPr lang="en-CA" sz="1200" b="1">
                <a:effectLst/>
                <a:latin typeface="Calibri" panose="020F0502020204030204" pitchFamily="34" charset="0"/>
                <a:cs typeface="Calibri" panose="020F0502020204030204" pitchFamily="34" charset="0"/>
              </a:rPr>
              <a:t>)</a:t>
            </a:r>
          </a:p>
          <a:p>
            <a:r>
              <a:rPr lang="en-CA" sz="1200">
                <a:effectLst/>
                <a:latin typeface="Calibri" panose="020F0502020204030204" pitchFamily="34" charset="0"/>
                <a:cs typeface="Calibri" panose="020F0502020204030204" pitchFamily="34" charset="0"/>
              </a:rPr>
              <a:t>Return system-wide network I/O statistics as a named tuple including the following attributes: </a:t>
            </a:r>
            <a:r>
              <a:rPr lang="en-CA" sz="1200" i="0">
                <a:solidFill>
                  <a:srgbClr val="404040"/>
                </a:solidFill>
                <a:effectLst/>
                <a:latin typeface="Calibri" panose="020F0502020204030204" pitchFamily="34" charset="0"/>
                <a:cs typeface="Calibri" panose="020F0502020204030204" pitchFamily="34" charset="0"/>
              </a:rPr>
              <a:t>bytes_sent, bytes_recv, etc.</a:t>
            </a:r>
            <a:endParaRPr lang="en-CA" sz="1200">
              <a:latin typeface="Calibri" panose="020F0502020204030204" pitchFamily="34" charset="0"/>
              <a:cs typeface="Calibri" panose="020F0502020204030204" pitchFamily="34" charset="0"/>
            </a:endParaRPr>
          </a:p>
          <a:p>
            <a:endParaRPr lang="en-CA" sz="1100">
              <a:effectLst/>
            </a:endParaRPr>
          </a:p>
        </p:txBody>
      </p:sp>
    </p:spTree>
    <p:extLst>
      <p:ext uri="{BB962C8B-B14F-4D97-AF65-F5344CB8AC3E}">
        <p14:creationId xmlns:p14="http://schemas.microsoft.com/office/powerpoint/2010/main" val="178814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0478A7-9DAC-CFB7-4D6F-B09DDBC6E270}"/>
              </a:ext>
            </a:extLst>
          </p:cNvPr>
          <p:cNvSpPr txBox="1"/>
          <p:nvPr/>
        </p:nvSpPr>
        <p:spPr>
          <a:xfrm>
            <a:off x="488955" y="457200"/>
            <a:ext cx="11029622" cy="369332"/>
          </a:xfrm>
          <a:prstGeom prst="rect">
            <a:avLst/>
          </a:prstGeom>
          <a:noFill/>
        </p:spPr>
        <p:txBody>
          <a:bodyPr wrap="none" rtlCol="0">
            <a:spAutoFit/>
          </a:bodyPr>
          <a:lstStyle/>
          <a:p>
            <a:pPr algn="ctr"/>
            <a:r>
              <a:rPr lang="en-CA" sz="1800" dirty="0">
                <a:latin typeface="Arial" panose="020B0604020202020204" pitchFamily="34" charset="0"/>
                <a:cs typeface="Arial" panose="020B0604020202020204" pitchFamily="34" charset="0"/>
              </a:rPr>
              <a:t>Cloud White: Detecting and Estimating QoS Degradation of Latency-Critical Workloads in the Public Cloud</a:t>
            </a:r>
            <a:endParaRPr lang="en-US" dirty="0"/>
          </a:p>
        </p:txBody>
      </p:sp>
      <p:sp>
        <p:nvSpPr>
          <p:cNvPr id="8" name="TextBox 7">
            <a:extLst>
              <a:ext uri="{FF2B5EF4-FFF2-40B4-BE49-F238E27FC236}">
                <a16:creationId xmlns:a16="http://schemas.microsoft.com/office/drawing/2014/main" id="{1904144F-FD18-6685-E300-68C15850E280}"/>
              </a:ext>
            </a:extLst>
          </p:cNvPr>
          <p:cNvSpPr txBox="1"/>
          <p:nvPr/>
        </p:nvSpPr>
        <p:spPr>
          <a:xfrm>
            <a:off x="146386" y="-936287"/>
            <a:ext cx="5347607" cy="784830"/>
          </a:xfrm>
          <a:prstGeom prst="rect">
            <a:avLst/>
          </a:prstGeom>
          <a:noFill/>
        </p:spPr>
        <p:txBody>
          <a:bodyPr wrap="square" rtlCol="0">
            <a:spAutoFit/>
          </a:bodyPr>
          <a:lstStyle/>
          <a:p>
            <a:r>
              <a:rPr lang="en-US" sz="500" dirty="0"/>
              <a:t>Introduction:</a:t>
            </a:r>
          </a:p>
          <a:p>
            <a:pPr marL="285750" indent="-285750">
              <a:buFont typeface="Arial" panose="020B0604020202020204" pitchFamily="34" charset="0"/>
              <a:buChar char="•"/>
            </a:pPr>
            <a:r>
              <a:rPr lang="en-CA" sz="500" b="1" dirty="0"/>
              <a:t>Performance Heterogeneity:</a:t>
            </a:r>
            <a:r>
              <a:rPr lang="en-CA" sz="500" dirty="0"/>
              <a:t> Commonly used models show heterogeneous performance behavior across accelerator types due to various architectural differences. Existing schedulers like </a:t>
            </a:r>
            <a:r>
              <a:rPr lang="en-CA" sz="500" dirty="0" err="1"/>
              <a:t>Gandiva</a:t>
            </a:r>
            <a:r>
              <a:rPr lang="en-CA" sz="500" dirty="0"/>
              <a:t>, Tiresias, and Themis do not consider this heterogeneous performance behavior.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Generality across Policies: </a:t>
            </a:r>
            <a:r>
              <a:rPr lang="en-CA" sz="500" dirty="0"/>
              <a:t>Cluster operators might want to implement different scheduling policies based on their business goals, such as optimizing for time to complete a set of batch jobs (</a:t>
            </a:r>
            <a:r>
              <a:rPr lang="en-CA" sz="500" dirty="0" err="1"/>
              <a:t>makespan</a:t>
            </a:r>
            <a:r>
              <a:rPr lang="en-CA" sz="500" dirty="0"/>
              <a:t>), fairness for ad-hoc jobs, or more sophisticated hierarchical policies that divide resources among high-level entities (e.g., departments) using one policy, and then individual jobs within the entity using another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Colocation and Placement Optimizations:</a:t>
            </a:r>
            <a:endParaRPr lang="en-US" sz="500" b="1" dirty="0"/>
          </a:p>
        </p:txBody>
      </p:sp>
      <p:sp>
        <p:nvSpPr>
          <p:cNvPr id="9" name="TextBox 8">
            <a:extLst>
              <a:ext uri="{FF2B5EF4-FFF2-40B4-BE49-F238E27FC236}">
                <a16:creationId xmlns:a16="http://schemas.microsoft.com/office/drawing/2014/main" id="{D9A10B56-D55A-747E-4D5D-EEECD6EA3ABB}"/>
              </a:ext>
            </a:extLst>
          </p:cNvPr>
          <p:cNvSpPr txBox="1"/>
          <p:nvPr/>
        </p:nvSpPr>
        <p:spPr>
          <a:xfrm>
            <a:off x="626610" y="2044495"/>
            <a:ext cx="5475514" cy="4370427"/>
          </a:xfrm>
          <a:prstGeom prst="rect">
            <a:avLst/>
          </a:prstGeom>
          <a:noFill/>
        </p:spPr>
        <p:txBody>
          <a:bodyPr wrap="square" rtlCol="0">
            <a:spAutoFit/>
          </a:bodyPr>
          <a:lstStyle/>
          <a:p>
            <a:r>
              <a:rPr lang="en-CA"/>
              <a:t>Experimental setup</a:t>
            </a:r>
            <a:r>
              <a:rPr lang="en-CA" dirty="0">
                <a:latin typeface="Calibri" panose="020F0502020204030204" pitchFamily="34" charset="0"/>
                <a:cs typeface="Calibri" panose="020F0502020204030204" pitchFamily="34" charset="0"/>
              </a:rPr>
              <a:t>:</a:t>
            </a:r>
          </a:p>
          <a:p>
            <a:endParaRPr lang="en-CA" dirty="0">
              <a:latin typeface="Calibri" panose="020F0502020204030204" pitchFamily="34" charset="0"/>
              <a:cs typeface="Calibri" panose="020F0502020204030204" pitchFamily="34" charset="0"/>
            </a:endParaRPr>
          </a:p>
          <a:p>
            <a:r>
              <a:rPr lang="en-CA" sz="1100"/>
              <a:t>With the aim of building a controlled environment closely resembling one of the public cloud, we set up an experimental platform following the structure depicted in Fig. 2. The three main components of the system are the </a:t>
            </a:r>
            <a:r>
              <a:rPr lang="en-CA" sz="1100">
                <a:solidFill>
                  <a:srgbClr val="FF0000"/>
                </a:solidFill>
              </a:rPr>
              <a:t>physical server (main node), the client node, and the storage node, interconnected among them with two 20 Gbps dedicated links.</a:t>
            </a:r>
          </a:p>
          <a:p>
            <a:endParaRPr lang="en-CA" sz="1100">
              <a:latin typeface="Arial" panose="020B0604020202020204" pitchFamily="34" charset="0"/>
              <a:cs typeface="Arial" panose="020B0604020202020204" pitchFamily="34" charset="0"/>
            </a:endParaRPr>
          </a:p>
          <a:p>
            <a:r>
              <a:rPr lang="en-CA" sz="1100"/>
              <a:t>The server node is made up of </a:t>
            </a:r>
            <a:r>
              <a:rPr lang="en-CA" sz="1100">
                <a:solidFill>
                  <a:srgbClr val="FF0000"/>
                </a:solidFill>
              </a:rPr>
              <a:t>two 12-core Intel Xeon Silver 4116 processors</a:t>
            </a:r>
            <a:r>
              <a:rPr lang="en-CA" sz="1100"/>
              <a:t>, with </a:t>
            </a:r>
            <a:r>
              <a:rPr lang="en-CA" sz="1100">
                <a:solidFill>
                  <a:srgbClr val="FF0000"/>
                </a:solidFill>
              </a:rPr>
              <a:t>six memory channels holding 16 GB each, which amounts 96 GB (6 × 16 GB) of DRAM </a:t>
            </a:r>
            <a:r>
              <a:rPr lang="en-CA" sz="1100"/>
              <a:t>and supports a bandwidth of 107.3 GB/s. It has </a:t>
            </a:r>
            <a:r>
              <a:rPr lang="en-CA" sz="1100">
                <a:solidFill>
                  <a:srgbClr val="FF0000"/>
                </a:solidFill>
              </a:rPr>
              <a:t>a 16.5 MB 11-way LLC</a:t>
            </a:r>
            <a:r>
              <a:rPr lang="en-CA" sz="1100"/>
              <a:t>, which supports Intel Resource Director Technologies (RDT) [22]. The installed operating system is </a:t>
            </a:r>
            <a:r>
              <a:rPr lang="en-CA" sz="1100">
                <a:solidFill>
                  <a:srgbClr val="FF0000"/>
                </a:solidFill>
              </a:rPr>
              <a:t>Ubuntu 18.04 </a:t>
            </a:r>
            <a:r>
              <a:rPr lang="en-CA" sz="1100"/>
              <a:t>LTS. The main tasks carried out in the server node, performed under our </a:t>
            </a:r>
            <a:r>
              <a:rPr lang="en-CA" sz="1100">
                <a:solidFill>
                  <a:srgbClr val="FF0000"/>
                </a:solidFill>
              </a:rPr>
              <a:t>Resource and Application Manager software (ReAM), </a:t>
            </a:r>
            <a:r>
              <a:rPr lang="en-CA" sz="1100"/>
              <a:t>are (1) run the VMs hosting the applications to be studied, (2) collect the data sampled, and (3) apply Cloud White. Data sampled include (i) </a:t>
            </a:r>
            <a:r>
              <a:rPr lang="en-CA" sz="1100">
                <a:solidFill>
                  <a:srgbClr val="FF0000"/>
                </a:solidFill>
              </a:rPr>
              <a:t>hardware/software events gathered with the performance monitoring unit (PMU) using Perf [23,24]</a:t>
            </a:r>
            <a:r>
              <a:rPr lang="en-CA" sz="1100"/>
              <a:t>, (ii) breakdown of the processor time from the /proc/stat system file, which reports statistics about the amount of time spent performing different kinds of work, and (iii) consumption of the main system shared resources not monitored with the PMU but with the support libraries offered by the developers of the tools. </a:t>
            </a:r>
            <a:r>
              <a:rPr lang="en-CA" sz="1100">
                <a:solidFill>
                  <a:srgbClr val="FF0000"/>
                </a:solidFill>
              </a:rPr>
              <a:t>LLC occupancy and memory bandwidth are measured with Intel’s PQoS library</a:t>
            </a:r>
            <a:r>
              <a:rPr lang="en-CA" sz="1100"/>
              <a:t> [25]. </a:t>
            </a:r>
            <a:r>
              <a:rPr lang="en-CA" sz="1100">
                <a:solidFill>
                  <a:srgbClr val="FF0000"/>
                </a:solidFill>
              </a:rPr>
              <a:t>Disk bandwidth is obtained with libvirt’s library</a:t>
            </a:r>
            <a:r>
              <a:rPr lang="en-CA" sz="1100"/>
              <a:t> [26]. Network bandwidth (both send and receive) is obtained with </a:t>
            </a:r>
            <a:r>
              <a:rPr lang="en-CA" sz="1100">
                <a:solidFill>
                  <a:srgbClr val="FF0000"/>
                </a:solidFill>
              </a:rPr>
              <a:t>OVS-ofctl</a:t>
            </a:r>
            <a:r>
              <a:rPr lang="en-CA" sz="1100"/>
              <a:t> [27] commands, used to monitor and manage OpenFlow switches.</a:t>
            </a:r>
          </a:p>
          <a:p>
            <a:endParaRPr lang="en-CA" sz="110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D29910C-82A3-73CD-19B7-47FFC9AB8A4C}"/>
              </a:ext>
            </a:extLst>
          </p:cNvPr>
          <p:cNvSpPr txBox="1"/>
          <p:nvPr/>
        </p:nvSpPr>
        <p:spPr>
          <a:xfrm>
            <a:off x="648641" y="947057"/>
            <a:ext cx="10869936" cy="938719"/>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This paper concentrates on the latter case, where two or more VMs are involved and the performance degrades due to the inter-VM interference. We use the terms victim and inflicting to refer to VM(s) suffering performance degradation and the VM(s) increasing its load, respectively.</a:t>
            </a:r>
          </a:p>
          <a:p>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The main goal of this paper is twofold: detect the victim VM(s) and estimate its performance degradation, both especially challenging when all the co-running applications are latency-critical in the public cloud.</a:t>
            </a:r>
          </a:p>
        </p:txBody>
      </p:sp>
      <p:sp>
        <p:nvSpPr>
          <p:cNvPr id="23" name="TextBox 22">
            <a:extLst>
              <a:ext uri="{FF2B5EF4-FFF2-40B4-BE49-F238E27FC236}">
                <a16:creationId xmlns:a16="http://schemas.microsoft.com/office/drawing/2014/main" id="{CBDBBE38-2EEF-495A-B6EF-22D588DD3CC0}"/>
              </a:ext>
            </a:extLst>
          </p:cNvPr>
          <p:cNvSpPr txBox="1"/>
          <p:nvPr/>
        </p:nvSpPr>
        <p:spPr>
          <a:xfrm>
            <a:off x="6702879" y="2044495"/>
            <a:ext cx="4955721" cy="769441"/>
          </a:xfrm>
          <a:prstGeom prst="rect">
            <a:avLst/>
          </a:prstGeom>
          <a:noFill/>
        </p:spPr>
        <p:txBody>
          <a:bodyPr wrap="square" rtlCol="0">
            <a:spAutoFit/>
          </a:bodyPr>
          <a:lstStyle/>
          <a:p>
            <a:r>
              <a:rPr lang="en-CA" sz="1100"/>
              <a:t>To replicate a typical cloud infrastructure, the experimental framework works with VMs that use KVM as hypervisor, QEMU as virtualizer, and </a:t>
            </a:r>
            <a:r>
              <a:rPr lang="en-CA" sz="1100">
                <a:solidFill>
                  <a:srgbClr val="FF0000"/>
                </a:solidFill>
              </a:rPr>
              <a:t>libvirt</a:t>
            </a:r>
            <a:r>
              <a:rPr lang="en-CA" sz="1100"/>
              <a:t> as virtualization manager. This configuration is similar to that used by a compute node of OpenStack [28], which is currently used in production-system software [29].</a:t>
            </a:r>
            <a:endParaRPr lang="en-US" sz="1100"/>
          </a:p>
        </p:txBody>
      </p:sp>
      <p:pic>
        <p:nvPicPr>
          <p:cNvPr id="26" name="Picture 25" descr="A picture containing text, screenshot, font, diagram&#10;&#10;Description automatically generated">
            <a:extLst>
              <a:ext uri="{FF2B5EF4-FFF2-40B4-BE49-F238E27FC236}">
                <a16:creationId xmlns:a16="http://schemas.microsoft.com/office/drawing/2014/main" id="{45B75E59-671B-FD1E-370C-04F4B9D71B9E}"/>
              </a:ext>
            </a:extLst>
          </p:cNvPr>
          <p:cNvPicPr>
            <a:picLocks noChangeAspect="1"/>
          </p:cNvPicPr>
          <p:nvPr/>
        </p:nvPicPr>
        <p:blipFill>
          <a:blip r:embed="rId3"/>
          <a:stretch>
            <a:fillRect/>
          </a:stretch>
        </p:blipFill>
        <p:spPr>
          <a:xfrm>
            <a:off x="6702879" y="3018333"/>
            <a:ext cx="4955721" cy="2892610"/>
          </a:xfrm>
          <a:prstGeom prst="rect">
            <a:avLst/>
          </a:prstGeom>
        </p:spPr>
      </p:pic>
    </p:spTree>
    <p:extLst>
      <p:ext uri="{BB962C8B-B14F-4D97-AF65-F5344CB8AC3E}">
        <p14:creationId xmlns:p14="http://schemas.microsoft.com/office/powerpoint/2010/main" val="2211511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0478A7-9DAC-CFB7-4D6F-B09DDBC6E270}"/>
              </a:ext>
            </a:extLst>
          </p:cNvPr>
          <p:cNvSpPr txBox="1"/>
          <p:nvPr/>
        </p:nvSpPr>
        <p:spPr>
          <a:xfrm>
            <a:off x="488955" y="457200"/>
            <a:ext cx="11029622" cy="369332"/>
          </a:xfrm>
          <a:prstGeom prst="rect">
            <a:avLst/>
          </a:prstGeom>
          <a:noFill/>
        </p:spPr>
        <p:txBody>
          <a:bodyPr wrap="none" rtlCol="0">
            <a:spAutoFit/>
          </a:bodyPr>
          <a:lstStyle/>
          <a:p>
            <a:pPr algn="ctr"/>
            <a:r>
              <a:rPr lang="en-CA" sz="1800" dirty="0">
                <a:latin typeface="Arial" panose="020B0604020202020204" pitchFamily="34" charset="0"/>
                <a:cs typeface="Arial" panose="020B0604020202020204" pitchFamily="34" charset="0"/>
              </a:rPr>
              <a:t>Cloud White: Detecting and Estimating QoS Degradation of Latency-Critical Workloads in the Public Cloud</a:t>
            </a:r>
            <a:endParaRPr lang="en-US" dirty="0"/>
          </a:p>
        </p:txBody>
      </p:sp>
      <p:sp>
        <p:nvSpPr>
          <p:cNvPr id="8" name="TextBox 7">
            <a:extLst>
              <a:ext uri="{FF2B5EF4-FFF2-40B4-BE49-F238E27FC236}">
                <a16:creationId xmlns:a16="http://schemas.microsoft.com/office/drawing/2014/main" id="{1904144F-FD18-6685-E300-68C15850E280}"/>
              </a:ext>
            </a:extLst>
          </p:cNvPr>
          <p:cNvSpPr txBox="1"/>
          <p:nvPr/>
        </p:nvSpPr>
        <p:spPr>
          <a:xfrm>
            <a:off x="146386" y="-936287"/>
            <a:ext cx="5347607" cy="784830"/>
          </a:xfrm>
          <a:prstGeom prst="rect">
            <a:avLst/>
          </a:prstGeom>
          <a:noFill/>
        </p:spPr>
        <p:txBody>
          <a:bodyPr wrap="square" rtlCol="0">
            <a:spAutoFit/>
          </a:bodyPr>
          <a:lstStyle/>
          <a:p>
            <a:r>
              <a:rPr lang="en-US" sz="500" dirty="0"/>
              <a:t>Introduction:</a:t>
            </a:r>
          </a:p>
          <a:p>
            <a:pPr marL="285750" indent="-285750">
              <a:buFont typeface="Arial" panose="020B0604020202020204" pitchFamily="34" charset="0"/>
              <a:buChar char="•"/>
            </a:pPr>
            <a:r>
              <a:rPr lang="en-CA" sz="500" b="1" dirty="0"/>
              <a:t>Performance Heterogeneity:</a:t>
            </a:r>
            <a:r>
              <a:rPr lang="en-CA" sz="500" dirty="0"/>
              <a:t> Commonly used models show heterogeneous performance behavior across accelerator types due to various architectural differences. Existing schedulers like </a:t>
            </a:r>
            <a:r>
              <a:rPr lang="en-CA" sz="500" dirty="0" err="1"/>
              <a:t>Gandiva</a:t>
            </a:r>
            <a:r>
              <a:rPr lang="en-CA" sz="500" dirty="0"/>
              <a:t>, Tiresias, and Themis do not consider this heterogeneous performance behavior.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Generality across Policies: </a:t>
            </a:r>
            <a:r>
              <a:rPr lang="en-CA" sz="500" dirty="0"/>
              <a:t>Cluster operators might want to implement different scheduling policies based on their business goals, such as optimizing for time to complete a set of batch jobs (</a:t>
            </a:r>
            <a:r>
              <a:rPr lang="en-CA" sz="500" dirty="0" err="1"/>
              <a:t>makespan</a:t>
            </a:r>
            <a:r>
              <a:rPr lang="en-CA" sz="500" dirty="0"/>
              <a:t>), fairness for ad-hoc jobs, or more sophisticated hierarchical policies that divide resources among high-level entities (e.g., departments) using one policy, and then individual jobs within the entity using another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Colocation and Placement Optimizations:</a:t>
            </a:r>
            <a:endParaRPr lang="en-US" sz="500" b="1" dirty="0"/>
          </a:p>
        </p:txBody>
      </p:sp>
      <p:sp>
        <p:nvSpPr>
          <p:cNvPr id="9" name="TextBox 8">
            <a:extLst>
              <a:ext uri="{FF2B5EF4-FFF2-40B4-BE49-F238E27FC236}">
                <a16:creationId xmlns:a16="http://schemas.microsoft.com/office/drawing/2014/main" id="{D9A10B56-D55A-747E-4D5D-EEECD6EA3ABB}"/>
              </a:ext>
            </a:extLst>
          </p:cNvPr>
          <p:cNvSpPr txBox="1"/>
          <p:nvPr/>
        </p:nvSpPr>
        <p:spPr>
          <a:xfrm>
            <a:off x="626610" y="2044495"/>
            <a:ext cx="5475514" cy="2769989"/>
          </a:xfrm>
          <a:prstGeom prst="rect">
            <a:avLst/>
          </a:prstGeom>
          <a:noFill/>
        </p:spPr>
        <p:txBody>
          <a:bodyPr wrap="square" rtlCol="0">
            <a:spAutoFit/>
          </a:bodyPr>
          <a:lstStyle/>
          <a:p>
            <a:r>
              <a:rPr lang="en-CA" dirty="0">
                <a:latin typeface="Calibri" panose="020F0502020204030204" pitchFamily="34" charset="0"/>
                <a:cs typeface="Calibri" panose="020F0502020204030204" pitchFamily="34" charset="0"/>
              </a:rPr>
              <a:t>System Overview:</a:t>
            </a:r>
          </a:p>
          <a:p>
            <a:endParaRPr lang="en-CA" dirty="0">
              <a:latin typeface="Calibri" panose="020F0502020204030204" pitchFamily="34" charset="0"/>
              <a:cs typeface="Calibri" panose="020F0502020204030204" pitchFamily="34" charset="0"/>
            </a:endParaRPr>
          </a:p>
          <a:p>
            <a:r>
              <a:rPr lang="en-CA" sz="1400" dirty="0">
                <a:latin typeface="Calibri" panose="020F0502020204030204" pitchFamily="34" charset="0"/>
                <a:cs typeface="Calibri" panose="020F0502020204030204" pitchFamily="34" charset="0"/>
              </a:rPr>
              <a:t>4.1. </a:t>
            </a:r>
            <a:r>
              <a:rPr lang="en-CA" sz="1400"/>
              <a:t>GIPS: a new way to detect the victim and inflicting VMs</a:t>
            </a:r>
            <a:endParaRPr lang="en-CA" sz="1400" dirty="0">
              <a:latin typeface="Calibri" panose="020F0502020204030204" pitchFamily="34" charset="0"/>
              <a:cs typeface="Calibri" panose="020F0502020204030204" pitchFamily="34" charset="0"/>
            </a:endParaRPr>
          </a:p>
          <a:p>
            <a:endParaRPr lang="en-CA" sz="1400" dirty="0">
              <a:latin typeface="Calibri" panose="020F0502020204030204" pitchFamily="34" charset="0"/>
              <a:cs typeface="Calibri" panose="020F0502020204030204" pitchFamily="34" charset="0"/>
            </a:endParaRPr>
          </a:p>
          <a:p>
            <a:r>
              <a:rPr lang="en-CA" sz="1100"/>
              <a:t>We found that </a:t>
            </a:r>
            <a:r>
              <a:rPr lang="en-CA" sz="1100">
                <a:solidFill>
                  <a:srgbClr val="FF0000"/>
                </a:solidFill>
              </a:rPr>
              <a:t>the number of instructions executed per second</a:t>
            </a:r>
            <a:r>
              <a:rPr lang="en-CA" sz="1100"/>
              <a:t> helps identifying the inflicting and victim VMs. More precisely, the </a:t>
            </a:r>
            <a:r>
              <a:rPr lang="en-CA" sz="1100">
                <a:solidFill>
                  <a:srgbClr val="FF0000"/>
                </a:solidFill>
              </a:rPr>
              <a:t>Giga Instructions executed Per Second (GIPS)</a:t>
            </a:r>
            <a:r>
              <a:rPr lang="en-CA" sz="1100"/>
              <a:t>.</a:t>
            </a:r>
          </a:p>
          <a:p>
            <a:endParaRPr lang="en-CA" sz="1100"/>
          </a:p>
          <a:p>
            <a:r>
              <a:rPr lang="en-CA" sz="1100"/>
              <a:t>The </a:t>
            </a:r>
            <a:r>
              <a:rPr lang="en-CA" sz="1100">
                <a:solidFill>
                  <a:srgbClr val="FF0000"/>
                </a:solidFill>
              </a:rPr>
              <a:t>amount of instructions committed </a:t>
            </a:r>
            <a:r>
              <a:rPr lang="en-CA" sz="1100"/>
              <a:t>by a VM per second is directly related to the number of queries that it receives per second (QPS). That is, if a victim VM keeps its </a:t>
            </a:r>
            <a:r>
              <a:rPr lang="en-CA" sz="1100">
                <a:solidFill>
                  <a:srgbClr val="FF0000"/>
                </a:solidFill>
              </a:rPr>
              <a:t>load steady </a:t>
            </a:r>
            <a:r>
              <a:rPr lang="en-CA" sz="1100"/>
              <a:t>(i.e., the server processes the same requests per second), </a:t>
            </a:r>
            <a:r>
              <a:rPr lang="en-CA" sz="1100">
                <a:solidFill>
                  <a:srgbClr val="FF0000"/>
                </a:solidFill>
              </a:rPr>
              <a:t>its GIPS remain unaffected</a:t>
            </a:r>
            <a:r>
              <a:rPr lang="en-CA" sz="1100"/>
              <a:t>. Otherwise, the GIPS will change.</a:t>
            </a:r>
          </a:p>
          <a:p>
            <a:endParaRPr lang="en-CA" sz="1100">
              <a:latin typeface="Arial" panose="020B0604020202020204" pitchFamily="34" charset="0"/>
              <a:cs typeface="Arial" panose="020B0604020202020204" pitchFamily="34" charset="0"/>
            </a:endParaRPr>
          </a:p>
          <a:p>
            <a:r>
              <a:rPr lang="en-CA" sz="1100"/>
              <a:t>To support this claim, we studied the correlation between QPS and GIPS.</a:t>
            </a:r>
            <a:endParaRPr lang="en-CA" sz="110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ACB77D-D613-7A0B-3EDB-6D3E068D1C0B}"/>
              </a:ext>
            </a:extLst>
          </p:cNvPr>
          <p:cNvSpPr txBox="1"/>
          <p:nvPr/>
        </p:nvSpPr>
        <p:spPr>
          <a:xfrm>
            <a:off x="6108246" y="1377042"/>
            <a:ext cx="5475514" cy="1184940"/>
          </a:xfrm>
          <a:prstGeom prst="rect">
            <a:avLst/>
          </a:prstGeom>
          <a:noFill/>
        </p:spPr>
        <p:txBody>
          <a:bodyPr wrap="square" rtlCol="0">
            <a:spAutoFit/>
          </a:bodyPr>
          <a:lstStyle/>
          <a:p>
            <a:endParaRPr lang="en-CA" dirty="0">
              <a:latin typeface="Calibri" panose="020F0502020204030204" pitchFamily="34" charset="0"/>
              <a:cs typeface="Calibri" panose="020F0502020204030204" pitchFamily="34" charset="0"/>
            </a:endParaRPr>
          </a:p>
          <a:p>
            <a:endParaRPr lang="en-CA" sz="1400" dirty="0"/>
          </a:p>
          <a:p>
            <a:r>
              <a:rPr lang="en-CA" sz="1400"/>
              <a:t>4.2. Case study with two VMs:</a:t>
            </a:r>
          </a:p>
          <a:p>
            <a:endParaRPr lang="en-CA" sz="1400" dirty="0">
              <a:latin typeface="Calibri" panose="020F0502020204030204" pitchFamily="34" charset="0"/>
              <a:cs typeface="Calibri" panose="020F0502020204030204" pitchFamily="34" charset="0"/>
            </a:endParaRPr>
          </a:p>
          <a:p>
            <a:endParaRPr lang="en-US" sz="11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D29910C-82A3-73CD-19B7-47FFC9AB8A4C}"/>
              </a:ext>
            </a:extLst>
          </p:cNvPr>
          <p:cNvSpPr txBox="1"/>
          <p:nvPr/>
        </p:nvSpPr>
        <p:spPr>
          <a:xfrm>
            <a:off x="648641" y="947057"/>
            <a:ext cx="10869936" cy="938719"/>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This paper concentrates on the latter case, where two or more VMs are involved and the performance degrades due to the inter-VM interference. We use the terms victim and inflicting to refer to VM(s) suffering performance degradation and the VM(s) increasing its load, respectively.</a:t>
            </a:r>
          </a:p>
          <a:p>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The main goal of this paper is twofold: detect the victim VM(s) and estimate its performance degradation, both especially challenging when all the co-running applications are latency-critical in the public cloud.</a:t>
            </a:r>
          </a:p>
        </p:txBody>
      </p:sp>
      <p:pic>
        <p:nvPicPr>
          <p:cNvPr id="4" name="Picture 3" descr="A picture containing text, line, plot, screenshot&#10;&#10;Description automatically generated">
            <a:extLst>
              <a:ext uri="{FF2B5EF4-FFF2-40B4-BE49-F238E27FC236}">
                <a16:creationId xmlns:a16="http://schemas.microsoft.com/office/drawing/2014/main" id="{7CFBE533-933B-BE2D-7D6E-CF07775DFF91}"/>
              </a:ext>
            </a:extLst>
          </p:cNvPr>
          <p:cNvPicPr>
            <a:picLocks noChangeAspect="1"/>
          </p:cNvPicPr>
          <p:nvPr/>
        </p:nvPicPr>
        <p:blipFill>
          <a:blip r:embed="rId3"/>
          <a:stretch>
            <a:fillRect/>
          </a:stretch>
        </p:blipFill>
        <p:spPr>
          <a:xfrm>
            <a:off x="946149" y="4682097"/>
            <a:ext cx="3740150" cy="1971795"/>
          </a:xfrm>
          <a:prstGeom prst="rect">
            <a:avLst/>
          </a:prstGeom>
        </p:spPr>
      </p:pic>
      <p:pic>
        <p:nvPicPr>
          <p:cNvPr id="13" name="Picture 12" descr="A picture containing text, screenshot, font, diagram&#10;&#10;Description automatically generated">
            <a:extLst>
              <a:ext uri="{FF2B5EF4-FFF2-40B4-BE49-F238E27FC236}">
                <a16:creationId xmlns:a16="http://schemas.microsoft.com/office/drawing/2014/main" id="{AF5592BD-F03E-F696-F671-3C539C0D117F}"/>
              </a:ext>
            </a:extLst>
          </p:cNvPr>
          <p:cNvPicPr>
            <a:picLocks noChangeAspect="1"/>
          </p:cNvPicPr>
          <p:nvPr/>
        </p:nvPicPr>
        <p:blipFill>
          <a:blip r:embed="rId4"/>
          <a:stretch>
            <a:fillRect/>
          </a:stretch>
        </p:blipFill>
        <p:spPr>
          <a:xfrm>
            <a:off x="6003766" y="2222825"/>
            <a:ext cx="3591320" cy="3439145"/>
          </a:xfrm>
          <a:prstGeom prst="rect">
            <a:avLst/>
          </a:prstGeom>
        </p:spPr>
      </p:pic>
      <p:sp>
        <p:nvSpPr>
          <p:cNvPr id="18" name="TextBox 17">
            <a:extLst>
              <a:ext uri="{FF2B5EF4-FFF2-40B4-BE49-F238E27FC236}">
                <a16:creationId xmlns:a16="http://schemas.microsoft.com/office/drawing/2014/main" id="{0C396233-BE38-BCE4-76C6-9F9277946210}"/>
              </a:ext>
            </a:extLst>
          </p:cNvPr>
          <p:cNvSpPr txBox="1"/>
          <p:nvPr/>
        </p:nvSpPr>
        <p:spPr>
          <a:xfrm>
            <a:off x="9542238" y="3552412"/>
            <a:ext cx="2649762" cy="2970044"/>
          </a:xfrm>
          <a:prstGeom prst="rect">
            <a:avLst/>
          </a:prstGeom>
          <a:noFill/>
        </p:spPr>
        <p:txBody>
          <a:bodyPr wrap="square">
            <a:spAutoFit/>
          </a:bodyPr>
          <a:lstStyle/>
          <a:p>
            <a:r>
              <a:rPr lang="en-CA" sz="1100"/>
              <a:t>as the </a:t>
            </a:r>
            <a:r>
              <a:rPr lang="en-CA" sz="1100">
                <a:solidFill>
                  <a:srgbClr val="FF0000"/>
                </a:solidFill>
              </a:rPr>
              <a:t>normalized GIPS of the inflicting VM (orange bar) grows in a by 4× factor</a:t>
            </a:r>
            <a:r>
              <a:rPr lang="en-CA" sz="1100"/>
              <a:t> in the highest interference. On the contrary, the </a:t>
            </a:r>
            <a:r>
              <a:rPr lang="en-CA" sz="1100">
                <a:solidFill>
                  <a:srgbClr val="FF0000"/>
                </a:solidFill>
              </a:rPr>
              <a:t>GIPS of the victim VM (blue bar) remain around 1 across the six experiments </a:t>
            </a:r>
            <a:r>
              <a:rPr lang="en-CA" sz="1100"/>
              <a:t>in the plot. The interference introduces an important change in the victim behavior. </a:t>
            </a:r>
            <a:r>
              <a:rPr lang="en-CA" sz="1100">
                <a:solidFill>
                  <a:srgbClr val="FF0000"/>
                </a:solidFill>
              </a:rPr>
              <a:t>The CPU utilization grows from 11% to 15% when it works under low load (left side plot) and from 50% to 52%</a:t>
            </a:r>
            <a:r>
              <a:rPr lang="en-CA" sz="1100"/>
              <a:t> (right side plot). This represents an important growth (in percentage), especially under low load conditions, thus it translates into significant performance losses. Notice that the IPC of the victim VM (right Y-axis) significantly decreases as the interference increases, dropping from around 1.78 to 1.53.</a:t>
            </a:r>
            <a:endParaRPr lang="en-US" sz="1100"/>
          </a:p>
        </p:txBody>
      </p:sp>
      <p:sp>
        <p:nvSpPr>
          <p:cNvPr id="22" name="TextBox 21">
            <a:extLst>
              <a:ext uri="{FF2B5EF4-FFF2-40B4-BE49-F238E27FC236}">
                <a16:creationId xmlns:a16="http://schemas.microsoft.com/office/drawing/2014/main" id="{84115FEB-CDA8-2262-3569-A7DBA8DD74B4}"/>
              </a:ext>
            </a:extLst>
          </p:cNvPr>
          <p:cNvSpPr txBox="1"/>
          <p:nvPr/>
        </p:nvSpPr>
        <p:spPr>
          <a:xfrm>
            <a:off x="9542238" y="1937338"/>
            <a:ext cx="2326186" cy="1446550"/>
          </a:xfrm>
          <a:prstGeom prst="rect">
            <a:avLst/>
          </a:prstGeom>
          <a:noFill/>
        </p:spPr>
        <p:txBody>
          <a:bodyPr wrap="square">
            <a:spAutoFit/>
          </a:bodyPr>
          <a:lstStyle/>
          <a:p>
            <a:r>
              <a:rPr lang="en-US" sz="1100"/>
              <a:t>IPC and GIPS are not directly correlated since </a:t>
            </a:r>
            <a:r>
              <a:rPr lang="en-US" sz="1100">
                <a:solidFill>
                  <a:srgbClr val="FF0000"/>
                </a:solidFill>
              </a:rPr>
              <a:t>IPC is calculated over the time the CPU is busy (i.e., utilization time) </a:t>
            </a:r>
            <a:r>
              <a:rPr lang="en-US" sz="1100"/>
              <a:t>while the </a:t>
            </a:r>
            <a:r>
              <a:rPr lang="en-US" sz="1100">
                <a:solidFill>
                  <a:srgbClr val="FF0000"/>
                </a:solidFill>
              </a:rPr>
              <a:t>GIPS is computed over the total measurement time, which comprises both the utilization time and time the VM is waiting for client requests</a:t>
            </a:r>
            <a:r>
              <a:rPr lang="en-US" sz="1100"/>
              <a:t>.</a:t>
            </a:r>
          </a:p>
        </p:txBody>
      </p:sp>
    </p:spTree>
    <p:extLst>
      <p:ext uri="{BB962C8B-B14F-4D97-AF65-F5344CB8AC3E}">
        <p14:creationId xmlns:p14="http://schemas.microsoft.com/office/powerpoint/2010/main" val="28812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0478A7-9DAC-CFB7-4D6F-B09DDBC6E270}"/>
              </a:ext>
            </a:extLst>
          </p:cNvPr>
          <p:cNvSpPr txBox="1"/>
          <p:nvPr/>
        </p:nvSpPr>
        <p:spPr>
          <a:xfrm>
            <a:off x="488955" y="457200"/>
            <a:ext cx="11029622" cy="369332"/>
          </a:xfrm>
          <a:prstGeom prst="rect">
            <a:avLst/>
          </a:prstGeom>
          <a:noFill/>
        </p:spPr>
        <p:txBody>
          <a:bodyPr wrap="none" rtlCol="0">
            <a:spAutoFit/>
          </a:bodyPr>
          <a:lstStyle/>
          <a:p>
            <a:pPr algn="ctr"/>
            <a:r>
              <a:rPr lang="en-CA" sz="1800" dirty="0">
                <a:latin typeface="Arial" panose="020B0604020202020204" pitchFamily="34" charset="0"/>
                <a:cs typeface="Arial" panose="020B0604020202020204" pitchFamily="34" charset="0"/>
              </a:rPr>
              <a:t>Cloud White: Detecting and Estimating QoS Degradation of Latency-Critical Workloads in the Public Cloud</a:t>
            </a:r>
            <a:endParaRPr lang="en-US" dirty="0"/>
          </a:p>
        </p:txBody>
      </p:sp>
      <p:sp>
        <p:nvSpPr>
          <p:cNvPr id="8" name="TextBox 7">
            <a:extLst>
              <a:ext uri="{FF2B5EF4-FFF2-40B4-BE49-F238E27FC236}">
                <a16:creationId xmlns:a16="http://schemas.microsoft.com/office/drawing/2014/main" id="{1904144F-FD18-6685-E300-68C15850E280}"/>
              </a:ext>
            </a:extLst>
          </p:cNvPr>
          <p:cNvSpPr txBox="1"/>
          <p:nvPr/>
        </p:nvSpPr>
        <p:spPr>
          <a:xfrm>
            <a:off x="146386" y="-936287"/>
            <a:ext cx="5347607" cy="784830"/>
          </a:xfrm>
          <a:prstGeom prst="rect">
            <a:avLst/>
          </a:prstGeom>
          <a:noFill/>
        </p:spPr>
        <p:txBody>
          <a:bodyPr wrap="square" rtlCol="0">
            <a:spAutoFit/>
          </a:bodyPr>
          <a:lstStyle/>
          <a:p>
            <a:r>
              <a:rPr lang="en-US" sz="500" dirty="0"/>
              <a:t>Introduction:</a:t>
            </a:r>
          </a:p>
          <a:p>
            <a:pPr marL="285750" indent="-285750">
              <a:buFont typeface="Arial" panose="020B0604020202020204" pitchFamily="34" charset="0"/>
              <a:buChar char="•"/>
            </a:pPr>
            <a:r>
              <a:rPr lang="en-CA" sz="500" b="1" dirty="0"/>
              <a:t>Performance Heterogeneity:</a:t>
            </a:r>
            <a:r>
              <a:rPr lang="en-CA" sz="500" dirty="0"/>
              <a:t> Commonly used models show heterogeneous performance behavior across accelerator types due to various architectural differences. Existing schedulers like </a:t>
            </a:r>
            <a:r>
              <a:rPr lang="en-CA" sz="500" dirty="0" err="1"/>
              <a:t>Gandiva</a:t>
            </a:r>
            <a:r>
              <a:rPr lang="en-CA" sz="500" dirty="0"/>
              <a:t>, Tiresias, and Themis do not consider this heterogeneous performance behavior.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Generality across Policies: </a:t>
            </a:r>
            <a:r>
              <a:rPr lang="en-CA" sz="500" dirty="0"/>
              <a:t>Cluster operators might want to implement different scheduling policies based on their business goals, such as optimizing for time to complete a set of batch jobs (</a:t>
            </a:r>
            <a:r>
              <a:rPr lang="en-CA" sz="500" dirty="0" err="1"/>
              <a:t>makespan</a:t>
            </a:r>
            <a:r>
              <a:rPr lang="en-CA" sz="500" dirty="0"/>
              <a:t>), fairness for ad-hoc jobs, or more sophisticated hierarchical policies that divide resources among high-level entities (e.g., departments) using one policy, and then individual jobs within the entity using another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Colocation and Placement Optimizations:</a:t>
            </a:r>
            <a:endParaRPr lang="en-US" sz="500" b="1" dirty="0"/>
          </a:p>
        </p:txBody>
      </p:sp>
      <p:sp>
        <p:nvSpPr>
          <p:cNvPr id="20" name="TextBox 19">
            <a:extLst>
              <a:ext uri="{FF2B5EF4-FFF2-40B4-BE49-F238E27FC236}">
                <a16:creationId xmlns:a16="http://schemas.microsoft.com/office/drawing/2014/main" id="{99586012-D295-876E-F6F7-1F89AF14B0A7}"/>
              </a:ext>
            </a:extLst>
          </p:cNvPr>
          <p:cNvSpPr txBox="1"/>
          <p:nvPr/>
        </p:nvSpPr>
        <p:spPr>
          <a:xfrm>
            <a:off x="563336" y="565599"/>
            <a:ext cx="5475514" cy="3954929"/>
          </a:xfrm>
          <a:prstGeom prst="rect">
            <a:avLst/>
          </a:prstGeom>
          <a:noFill/>
        </p:spPr>
        <p:txBody>
          <a:bodyPr wrap="square" rtlCol="0">
            <a:spAutoFit/>
          </a:bodyPr>
          <a:lstStyle/>
          <a:p>
            <a:endParaRPr lang="en-CA" dirty="0">
              <a:latin typeface="Calibri" panose="020F0502020204030204" pitchFamily="34" charset="0"/>
              <a:cs typeface="Calibri" panose="020F0502020204030204" pitchFamily="34" charset="0"/>
            </a:endParaRPr>
          </a:p>
          <a:p>
            <a:endParaRPr lang="en-CA" sz="1400" dirty="0"/>
          </a:p>
          <a:p>
            <a:r>
              <a:rPr lang="en-CA" sz="1400"/>
              <a:t>4.3. Cloud White: Interference detection phase algorithm</a:t>
            </a:r>
            <a:r>
              <a:rPr lang="en-CA" sz="1400" dirty="0"/>
              <a:t>:</a:t>
            </a:r>
          </a:p>
          <a:p>
            <a:endParaRPr lang="en-US" sz="1100" dirty="0">
              <a:latin typeface="Arial" panose="020B0604020202020204" pitchFamily="34" charset="0"/>
              <a:cs typeface="Arial" panose="020B0604020202020204" pitchFamily="34" charset="0"/>
            </a:endParaRPr>
          </a:p>
          <a:p>
            <a:r>
              <a:rPr lang="en-CA" sz="1100">
                <a:latin typeface="Arial" panose="020B0604020202020204" pitchFamily="34" charset="0"/>
                <a:cs typeface="Arial" panose="020B0604020202020204" pitchFamily="34" charset="0"/>
              </a:rPr>
              <a:t>Algorithm 1 presents the pseudo-code of the interference detection mechanism performed by Cloud White. That is, the steps carried out to discern </a:t>
            </a:r>
            <a:r>
              <a:rPr lang="en-CA" sz="1100">
                <a:solidFill>
                  <a:srgbClr val="FF0000"/>
                </a:solidFill>
                <a:latin typeface="Arial" panose="020B0604020202020204" pitchFamily="34" charset="0"/>
                <a:cs typeface="Arial" panose="020B0604020202020204" pitchFamily="34" charset="0"/>
              </a:rPr>
              <a:t>if a given VM present an inflicting or a victim behavior.</a:t>
            </a:r>
          </a:p>
          <a:p>
            <a:endParaRPr lang="en-CA" sz="1100">
              <a:solidFill>
                <a:srgbClr val="FF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000">
                <a:latin typeface="Arial" panose="020B0604020202020204" pitchFamily="34" charset="0"/>
                <a:cs typeface="Arial" panose="020B0604020202020204" pitchFamily="34" charset="0"/>
              </a:rPr>
              <a:t>First, the </a:t>
            </a:r>
            <a:r>
              <a:rPr lang="en-CA" sz="1000">
                <a:solidFill>
                  <a:srgbClr val="FF0000"/>
                </a:solidFill>
                <a:latin typeface="Arial" panose="020B0604020202020204" pitchFamily="34" charset="0"/>
                <a:cs typeface="Arial" panose="020B0604020202020204" pitchFamily="34" charset="0"/>
              </a:rPr>
              <a:t>normalized load </a:t>
            </a:r>
            <a:r>
              <a:rPr lang="en-CA" sz="1000">
                <a:latin typeface="Arial" panose="020B0604020202020204" pitchFamily="34" charset="0"/>
                <a:cs typeface="Arial" panose="020B0604020202020204" pitchFamily="34" charset="0"/>
              </a:rPr>
              <a:t>and </a:t>
            </a:r>
            <a:r>
              <a:rPr lang="en-CA" sz="1000">
                <a:solidFill>
                  <a:srgbClr val="FF0000"/>
                </a:solidFill>
                <a:latin typeface="Arial" panose="020B0604020202020204" pitchFamily="34" charset="0"/>
                <a:cs typeface="Arial" panose="020B0604020202020204" pitchFamily="34" charset="0"/>
              </a:rPr>
              <a:t>GIPS</a:t>
            </a:r>
            <a:r>
              <a:rPr lang="en-CA" sz="1000">
                <a:latin typeface="Arial" panose="020B0604020202020204" pitchFamily="34" charset="0"/>
                <a:cs typeface="Arial" panose="020B0604020202020204" pitchFamily="34" charset="0"/>
              </a:rPr>
              <a:t> are computed for each application. Normalized values are computed with respect to No Interference scenario</a:t>
            </a:r>
          </a:p>
          <a:p>
            <a:pPr marL="171450" indent="-171450">
              <a:buFont typeface="Arial" panose="020B0604020202020204" pitchFamily="34" charset="0"/>
              <a:buChar char="•"/>
            </a:pPr>
            <a:r>
              <a:rPr lang="en-CA" sz="1000">
                <a:latin typeface="Arial" panose="020B0604020202020204" pitchFamily="34" charset="0"/>
                <a:cs typeface="Arial" panose="020B0604020202020204" pitchFamily="34" charset="0"/>
              </a:rPr>
              <a:t>Load is quantified in terms of percentage of guest time</a:t>
            </a:r>
            <a:r>
              <a:rPr lang="en-CA" sz="1000">
                <a:solidFill>
                  <a:srgbClr val="FF0000"/>
                </a:solidFill>
                <a:latin typeface="Arial" panose="020B0604020202020204" pitchFamily="34" charset="0"/>
                <a:cs typeface="Arial" panose="020B0604020202020204" pitchFamily="34" charset="0"/>
              </a:rPr>
              <a:t> (the percentage of time process in VM runs)</a:t>
            </a:r>
            <a:endParaRPr lang="en-CA" sz="10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000">
                <a:latin typeface="Arial" panose="020B0604020202020204" pitchFamily="34" charset="0"/>
                <a:cs typeface="Arial" panose="020B0604020202020204" pitchFamily="34" charset="0"/>
              </a:rPr>
              <a:t>Once computed, Cloud White checks if the VM has experienced a load change. This is done by checking </a:t>
            </a:r>
            <a:r>
              <a:rPr lang="en-CA" sz="1000">
                <a:solidFill>
                  <a:srgbClr val="FF0000"/>
                </a:solidFill>
                <a:latin typeface="Arial" panose="020B0604020202020204" pitchFamily="34" charset="0"/>
                <a:cs typeface="Arial" panose="020B0604020202020204" pitchFamily="34" charset="0"/>
              </a:rPr>
              <a:t>if %guest time has changed – increase or decrease – more than a given threshold (M%) </a:t>
            </a:r>
            <a:r>
              <a:rPr lang="en-CA" sz="1000">
                <a:latin typeface="Arial" panose="020B0604020202020204" pitchFamily="34" charset="0"/>
                <a:cs typeface="Arial" panose="020B0604020202020204" pitchFamily="34" charset="0"/>
              </a:rPr>
              <a:t>over the rolling mean of the previous intervals.</a:t>
            </a:r>
          </a:p>
          <a:p>
            <a:pPr marL="171450" indent="-171450">
              <a:buFont typeface="Arial" panose="020B0604020202020204" pitchFamily="34" charset="0"/>
              <a:buChar char="•"/>
            </a:pPr>
            <a:r>
              <a:rPr lang="en-CA" sz="1000">
                <a:latin typeface="Arial" panose="020B0604020202020204" pitchFamily="34" charset="0"/>
                <a:cs typeface="Arial" panose="020B0604020202020204" pitchFamily="34" charset="0"/>
              </a:rPr>
              <a:t>If this condition fulfills, then it checks if the </a:t>
            </a:r>
            <a:r>
              <a:rPr lang="en-CA" sz="1000">
                <a:solidFill>
                  <a:srgbClr val="FF0000"/>
                </a:solidFill>
                <a:latin typeface="Arial" panose="020B0604020202020204" pitchFamily="34" charset="0"/>
                <a:cs typeface="Arial" panose="020B0604020202020204" pitchFamily="34" charset="0"/>
              </a:rPr>
              <a:t>GIPS have also noticeably changed (over N%)</a:t>
            </a:r>
            <a:r>
              <a:rPr lang="en-CA" sz="1000">
                <a:latin typeface="Arial" panose="020B0604020202020204" pitchFamily="34" charset="0"/>
                <a:cs typeface="Arial" panose="020B0604020202020204" pitchFamily="34" charset="0"/>
              </a:rPr>
              <a:t>. In such a case, the </a:t>
            </a:r>
            <a:r>
              <a:rPr lang="en-CA" sz="1000">
                <a:solidFill>
                  <a:srgbClr val="FF0000"/>
                </a:solidFill>
                <a:latin typeface="Arial" panose="020B0604020202020204" pitchFamily="34" charset="0"/>
                <a:cs typeface="Arial" panose="020B0604020202020204" pitchFamily="34" charset="0"/>
              </a:rPr>
              <a:t>VM is tagged as inflicting</a:t>
            </a:r>
            <a:r>
              <a:rPr lang="en-CA" sz="100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CA" sz="1000">
                <a:solidFill>
                  <a:srgbClr val="FF0000"/>
                </a:solidFill>
                <a:latin typeface="Arial" panose="020B0604020202020204" pitchFamily="34" charset="0"/>
                <a:cs typeface="Arial" panose="020B0604020202020204" pitchFamily="34" charset="0"/>
              </a:rPr>
              <a:t>Otherwise, it is tagged as victim</a:t>
            </a:r>
            <a:r>
              <a:rPr lang="en-CA" sz="1000">
                <a:latin typeface="Arial" panose="020B0604020202020204" pitchFamily="34" charset="0"/>
                <a:cs typeface="Arial" panose="020B0604020202020204" pitchFamily="34" charset="0"/>
              </a:rPr>
              <a:t>. Notice that some VMs may not experience any load change (lines 10–11). However, if one of the co-located VM(s) exhibits an inflicting behavior, the VMs exhibiting a steady behavior are also tagged as victim as they may be possibly affected in the near-future by the interference caused by the inflicting VM(s). </a:t>
            </a:r>
            <a:r>
              <a:rPr lang="en-CA" sz="1000">
                <a:solidFill>
                  <a:srgbClr val="FF0000"/>
                </a:solidFill>
                <a:latin typeface="Arial" panose="020B0604020202020204" pitchFamily="34" charset="0"/>
                <a:cs typeface="Arial" panose="020B0604020202020204" pitchFamily="34" charset="0"/>
              </a:rPr>
              <a:t>(</a:t>
            </a:r>
            <a:r>
              <a:rPr lang="en-CA" sz="1000" b="0" i="0">
                <a:solidFill>
                  <a:srgbClr val="FF0000"/>
                </a:solidFill>
                <a:effectLst/>
                <a:latin typeface="Söhne"/>
              </a:rPr>
              <a:t>even if a VM appears to be stable at a given moment, it may be at risk of being affected by the interference caused by other VMs.</a:t>
            </a:r>
            <a:r>
              <a:rPr lang="en-CA" sz="1000">
                <a:solidFill>
                  <a:srgbClr val="FF0000"/>
                </a:solidFill>
                <a:latin typeface="Arial" panose="020B0604020202020204" pitchFamily="34" charset="0"/>
                <a:cs typeface="Arial" panose="020B0604020202020204" pitchFamily="34" charset="0"/>
              </a:rPr>
              <a:t>)</a:t>
            </a:r>
            <a:endParaRPr lang="en-US" sz="1000" dirty="0">
              <a:solidFill>
                <a:srgbClr val="FF0000"/>
              </a:solidFill>
              <a:latin typeface="Arial" panose="020B0604020202020204" pitchFamily="34" charset="0"/>
              <a:cs typeface="Arial" panose="020B0604020202020204" pitchFamily="34" charset="0"/>
            </a:endParaRPr>
          </a:p>
        </p:txBody>
      </p:sp>
      <p:pic>
        <p:nvPicPr>
          <p:cNvPr id="7" name="Picture 6" descr="A picture containing text, screenshot, font, number&#10;&#10;Description automatically generated">
            <a:extLst>
              <a:ext uri="{FF2B5EF4-FFF2-40B4-BE49-F238E27FC236}">
                <a16:creationId xmlns:a16="http://schemas.microsoft.com/office/drawing/2014/main" id="{86209FD4-ADAA-4A4E-12AA-28B7D454A78F}"/>
              </a:ext>
            </a:extLst>
          </p:cNvPr>
          <p:cNvPicPr>
            <a:picLocks noChangeAspect="1"/>
          </p:cNvPicPr>
          <p:nvPr/>
        </p:nvPicPr>
        <p:blipFill>
          <a:blip r:embed="rId3"/>
          <a:stretch>
            <a:fillRect/>
          </a:stretch>
        </p:blipFill>
        <p:spPr>
          <a:xfrm>
            <a:off x="1319439" y="4520528"/>
            <a:ext cx="3963308" cy="2263546"/>
          </a:xfrm>
          <a:prstGeom prst="rect">
            <a:avLst/>
          </a:prstGeom>
        </p:spPr>
      </p:pic>
      <p:sp>
        <p:nvSpPr>
          <p:cNvPr id="3" name="TextBox 2">
            <a:extLst>
              <a:ext uri="{FF2B5EF4-FFF2-40B4-BE49-F238E27FC236}">
                <a16:creationId xmlns:a16="http://schemas.microsoft.com/office/drawing/2014/main" id="{ECF056DD-AC38-0730-E93B-2D06220F8968}"/>
              </a:ext>
            </a:extLst>
          </p:cNvPr>
          <p:cNvSpPr txBox="1"/>
          <p:nvPr/>
        </p:nvSpPr>
        <p:spPr>
          <a:xfrm>
            <a:off x="6324600" y="565598"/>
            <a:ext cx="5475514" cy="2908489"/>
          </a:xfrm>
          <a:prstGeom prst="rect">
            <a:avLst/>
          </a:prstGeom>
          <a:noFill/>
        </p:spPr>
        <p:txBody>
          <a:bodyPr wrap="square" rtlCol="0">
            <a:spAutoFit/>
          </a:bodyPr>
          <a:lstStyle/>
          <a:p>
            <a:endParaRPr lang="en-CA" dirty="0">
              <a:latin typeface="Calibri" panose="020F0502020204030204" pitchFamily="34" charset="0"/>
              <a:cs typeface="Calibri" panose="020F0502020204030204" pitchFamily="34" charset="0"/>
            </a:endParaRPr>
          </a:p>
          <a:p>
            <a:endParaRPr lang="en-CA" sz="1400" dirty="0"/>
          </a:p>
          <a:p>
            <a:r>
              <a:rPr lang="en-CA" sz="1400"/>
              <a:t>6. Cloud White: Modeling performance degradation:</a:t>
            </a:r>
          </a:p>
          <a:p>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a:t>This analysis is aimed at identifying the metrics that have stronger relationship with performance degradation in order to consider them in the prediction models.</a:t>
            </a:r>
          </a:p>
          <a:p>
            <a:endParaRPr lang="en-CA" sz="1100">
              <a:solidFill>
                <a:srgbClr val="FF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a:t>The devised models are generic and can be applied to other applications showing similar characteristics. To check this claim, we make two different groups of workloads: one for building the models (known workloads) and another for evaluating the models (unknown workloads), not previously used.</a:t>
            </a:r>
          </a:p>
          <a:p>
            <a:pPr marL="171450" indent="-171450">
              <a:buFont typeface="Arial" panose="020B0604020202020204" pitchFamily="34" charset="0"/>
              <a:buChar char="•"/>
            </a:pPr>
            <a:endParaRPr lang="en-CA" sz="1100"/>
          </a:p>
          <a:p>
            <a:r>
              <a:rPr lang="en-CA" sz="1400"/>
              <a:t>6.1. Looking for performance metrics as model parameters</a:t>
            </a:r>
          </a:p>
          <a:p>
            <a:pPr marL="171450" indent="-171450">
              <a:buFont typeface="Arial" panose="020B0604020202020204" pitchFamily="34" charset="0"/>
              <a:buChar char="•"/>
            </a:pPr>
            <a:r>
              <a:rPr lang="en-CA" sz="1100"/>
              <a:t>No performance degradation was observed due to the interference in the network bandwidth.</a:t>
            </a:r>
            <a:endParaRPr lang="en-CA" sz="1100">
              <a:solidFill>
                <a:srgbClr val="FF0000"/>
              </a:solidFill>
              <a:latin typeface="Arial" panose="020B0604020202020204" pitchFamily="34" charset="0"/>
              <a:cs typeface="Arial" panose="020B0604020202020204" pitchFamily="34" charset="0"/>
            </a:endParaRPr>
          </a:p>
        </p:txBody>
      </p:sp>
      <p:pic>
        <p:nvPicPr>
          <p:cNvPr id="10" name="Picture 9" descr="A picture containing crossword puzzle, pattern, screenshot, square&#10;&#10;Description automatically generated">
            <a:extLst>
              <a:ext uri="{FF2B5EF4-FFF2-40B4-BE49-F238E27FC236}">
                <a16:creationId xmlns:a16="http://schemas.microsoft.com/office/drawing/2014/main" id="{E900EAAC-A7B0-D1AF-8B20-BDAC2D243F6F}"/>
              </a:ext>
            </a:extLst>
          </p:cNvPr>
          <p:cNvPicPr>
            <a:picLocks noChangeAspect="1"/>
          </p:cNvPicPr>
          <p:nvPr/>
        </p:nvPicPr>
        <p:blipFill>
          <a:blip r:embed="rId4"/>
          <a:stretch>
            <a:fillRect/>
          </a:stretch>
        </p:blipFill>
        <p:spPr>
          <a:xfrm>
            <a:off x="6909255" y="3474087"/>
            <a:ext cx="4393751" cy="2694111"/>
          </a:xfrm>
          <a:prstGeom prst="rect">
            <a:avLst/>
          </a:prstGeom>
        </p:spPr>
      </p:pic>
    </p:spTree>
    <p:extLst>
      <p:ext uri="{BB962C8B-B14F-4D97-AF65-F5344CB8AC3E}">
        <p14:creationId xmlns:p14="http://schemas.microsoft.com/office/powerpoint/2010/main" val="20965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0478A7-9DAC-CFB7-4D6F-B09DDBC6E270}"/>
              </a:ext>
            </a:extLst>
          </p:cNvPr>
          <p:cNvSpPr txBox="1"/>
          <p:nvPr/>
        </p:nvSpPr>
        <p:spPr>
          <a:xfrm>
            <a:off x="488955" y="457200"/>
            <a:ext cx="11029622" cy="369332"/>
          </a:xfrm>
          <a:prstGeom prst="rect">
            <a:avLst/>
          </a:prstGeom>
          <a:noFill/>
        </p:spPr>
        <p:txBody>
          <a:bodyPr wrap="none" rtlCol="0">
            <a:spAutoFit/>
          </a:bodyPr>
          <a:lstStyle/>
          <a:p>
            <a:pPr algn="ctr"/>
            <a:r>
              <a:rPr lang="en-CA" sz="1800" dirty="0">
                <a:latin typeface="Arial" panose="020B0604020202020204" pitchFamily="34" charset="0"/>
                <a:cs typeface="Arial" panose="020B0604020202020204" pitchFamily="34" charset="0"/>
              </a:rPr>
              <a:t>Cloud White: Detecting and Estimating QoS Degradation of Latency-Critical Workloads in the Public Cloud</a:t>
            </a:r>
            <a:endParaRPr lang="en-US" dirty="0"/>
          </a:p>
        </p:txBody>
      </p:sp>
      <p:sp>
        <p:nvSpPr>
          <p:cNvPr id="8" name="TextBox 7">
            <a:extLst>
              <a:ext uri="{FF2B5EF4-FFF2-40B4-BE49-F238E27FC236}">
                <a16:creationId xmlns:a16="http://schemas.microsoft.com/office/drawing/2014/main" id="{1904144F-FD18-6685-E300-68C15850E280}"/>
              </a:ext>
            </a:extLst>
          </p:cNvPr>
          <p:cNvSpPr txBox="1"/>
          <p:nvPr/>
        </p:nvSpPr>
        <p:spPr>
          <a:xfrm>
            <a:off x="146386" y="-936287"/>
            <a:ext cx="5347607" cy="784830"/>
          </a:xfrm>
          <a:prstGeom prst="rect">
            <a:avLst/>
          </a:prstGeom>
          <a:noFill/>
        </p:spPr>
        <p:txBody>
          <a:bodyPr wrap="square" rtlCol="0">
            <a:spAutoFit/>
          </a:bodyPr>
          <a:lstStyle/>
          <a:p>
            <a:r>
              <a:rPr lang="en-US" sz="500" dirty="0"/>
              <a:t>Introduction:</a:t>
            </a:r>
          </a:p>
          <a:p>
            <a:pPr marL="285750" indent="-285750">
              <a:buFont typeface="Arial" panose="020B0604020202020204" pitchFamily="34" charset="0"/>
              <a:buChar char="•"/>
            </a:pPr>
            <a:r>
              <a:rPr lang="en-CA" sz="500" b="1" dirty="0"/>
              <a:t>Performance Heterogeneity:</a:t>
            </a:r>
            <a:r>
              <a:rPr lang="en-CA" sz="500" dirty="0"/>
              <a:t> Commonly used models show heterogeneous performance behavior across accelerator types due to various architectural differences. Existing schedulers like </a:t>
            </a:r>
            <a:r>
              <a:rPr lang="en-CA" sz="500" dirty="0" err="1"/>
              <a:t>Gandiva</a:t>
            </a:r>
            <a:r>
              <a:rPr lang="en-CA" sz="500" dirty="0"/>
              <a:t>, Tiresias, and Themis do not consider this heterogeneous performance behavior.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Generality across Policies: </a:t>
            </a:r>
            <a:r>
              <a:rPr lang="en-CA" sz="500" dirty="0"/>
              <a:t>Cluster operators might want to implement different scheduling policies based on their business goals, such as optimizing for time to complete a set of batch jobs (</a:t>
            </a:r>
            <a:r>
              <a:rPr lang="en-CA" sz="500" dirty="0" err="1"/>
              <a:t>makespan</a:t>
            </a:r>
            <a:r>
              <a:rPr lang="en-CA" sz="500" dirty="0"/>
              <a:t>), fairness for ad-hoc jobs, or more sophisticated hierarchical policies that divide resources among high-level entities (e.g., departments) using one policy, and then individual jobs within the entity using another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Colocation and Placement Optimizations:</a:t>
            </a:r>
            <a:endParaRPr lang="en-US" sz="500" b="1" dirty="0"/>
          </a:p>
        </p:txBody>
      </p:sp>
      <p:sp>
        <p:nvSpPr>
          <p:cNvPr id="20" name="TextBox 19">
            <a:extLst>
              <a:ext uri="{FF2B5EF4-FFF2-40B4-BE49-F238E27FC236}">
                <a16:creationId xmlns:a16="http://schemas.microsoft.com/office/drawing/2014/main" id="{99586012-D295-876E-F6F7-1F89AF14B0A7}"/>
              </a:ext>
            </a:extLst>
          </p:cNvPr>
          <p:cNvSpPr txBox="1"/>
          <p:nvPr/>
        </p:nvSpPr>
        <p:spPr>
          <a:xfrm>
            <a:off x="563336" y="565599"/>
            <a:ext cx="5475514" cy="3493264"/>
          </a:xfrm>
          <a:prstGeom prst="rect">
            <a:avLst/>
          </a:prstGeom>
          <a:noFill/>
        </p:spPr>
        <p:txBody>
          <a:bodyPr wrap="square" rtlCol="0">
            <a:spAutoFit/>
          </a:bodyPr>
          <a:lstStyle/>
          <a:p>
            <a:endParaRPr lang="en-CA" dirty="0">
              <a:latin typeface="Calibri" panose="020F0502020204030204" pitchFamily="34" charset="0"/>
              <a:cs typeface="Calibri" panose="020F0502020204030204" pitchFamily="34" charset="0"/>
            </a:endParaRPr>
          </a:p>
          <a:p>
            <a:endParaRPr lang="en-CA" sz="1400" dirty="0"/>
          </a:p>
          <a:p>
            <a:r>
              <a:rPr lang="en-CA" sz="1400"/>
              <a:t>6.2. Relationship between system load and the models</a:t>
            </a:r>
            <a:r>
              <a:rPr lang="en-CA" sz="1400" dirty="0"/>
              <a:t>:</a:t>
            </a:r>
          </a:p>
          <a:p>
            <a:endParaRPr lang="en-US" sz="1100" dirty="0">
              <a:latin typeface="Arial" panose="020B0604020202020204" pitchFamily="34" charset="0"/>
              <a:cs typeface="Arial" panose="020B0604020202020204" pitchFamily="34" charset="0"/>
            </a:endParaRPr>
          </a:p>
          <a:p>
            <a:r>
              <a:rPr lang="en-CA" sz="1100"/>
              <a:t>To acquire a sound knowledge about the performance-related metrics (see Section 6.1), we analyzed how each metric individually correlates with performance degradation using regression models. We found that none of them strongly correlate with performance in a generalized way. Therefore, we looked into </a:t>
            </a:r>
            <a:r>
              <a:rPr lang="en-CA" sz="1100">
                <a:solidFill>
                  <a:srgbClr val="FF0000"/>
                </a:solidFill>
              </a:rPr>
              <a:t>multi-variable regression models </a:t>
            </a:r>
            <a:r>
              <a:rPr lang="en-CA" sz="1100"/>
              <a:t>to devise models that achieve a stronger correlation. These models pursue to improve the correlation by combining several metrics.</a:t>
            </a:r>
          </a:p>
          <a:p>
            <a:endParaRPr lang="en-CA" sz="1100"/>
          </a:p>
          <a:p>
            <a:pPr marL="171450" indent="-171450">
              <a:buFont typeface="Arial" panose="020B0604020202020204" pitchFamily="34" charset="0"/>
              <a:buChar char="•"/>
            </a:pPr>
            <a:r>
              <a:rPr lang="en-CA" sz="1100"/>
              <a:t>we looked into models that do not require the data to be normally distributed. Among these, we found that the generalized linear models (GLM) [42] are the most appropriate for non-linear and skewed distributions [43].</a:t>
            </a:r>
          </a:p>
          <a:p>
            <a:pPr marL="171450" indent="-171450">
              <a:buFont typeface="Arial" panose="020B0604020202020204" pitchFamily="34" charset="0"/>
              <a:buChar char="•"/>
            </a:pPr>
            <a:r>
              <a:rPr lang="en-CA" sz="1100"/>
              <a:t>The models were built and fitted using statsmodel Python library [41]. The model fitting was performed with the iteratively reweighted least squares (IRLS) method, with the objective of minimizing the deviation that occurs when estimating performance degradation.</a:t>
            </a:r>
          </a:p>
          <a:p>
            <a:endParaRPr lang="en-US" sz="1000" dirty="0">
              <a:solidFill>
                <a:srgbClr val="FF0000"/>
              </a:solidFill>
              <a:latin typeface="Arial" panose="020B0604020202020204" pitchFamily="34" charset="0"/>
              <a:cs typeface="Arial" panose="020B0604020202020204" pitchFamily="34" charset="0"/>
            </a:endParaRPr>
          </a:p>
        </p:txBody>
      </p:sp>
      <p:pic>
        <p:nvPicPr>
          <p:cNvPr id="4" name="Picture 3" descr="A picture containing text, font, screenshot, white&#10;&#10;Description automatically generated">
            <a:extLst>
              <a:ext uri="{FF2B5EF4-FFF2-40B4-BE49-F238E27FC236}">
                <a16:creationId xmlns:a16="http://schemas.microsoft.com/office/drawing/2014/main" id="{09EA8706-5BA5-6A5C-2F90-2C45AB944246}"/>
              </a:ext>
            </a:extLst>
          </p:cNvPr>
          <p:cNvPicPr>
            <a:picLocks noChangeAspect="1"/>
          </p:cNvPicPr>
          <p:nvPr/>
        </p:nvPicPr>
        <p:blipFill>
          <a:blip r:embed="rId3"/>
          <a:stretch>
            <a:fillRect/>
          </a:stretch>
        </p:blipFill>
        <p:spPr>
          <a:xfrm>
            <a:off x="1100242" y="4167262"/>
            <a:ext cx="4393751" cy="1889588"/>
          </a:xfrm>
          <a:prstGeom prst="rect">
            <a:avLst/>
          </a:prstGeom>
        </p:spPr>
      </p:pic>
    </p:spTree>
    <p:extLst>
      <p:ext uri="{BB962C8B-B14F-4D97-AF65-F5344CB8AC3E}">
        <p14:creationId xmlns:p14="http://schemas.microsoft.com/office/powerpoint/2010/main" val="944579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1428</TotalTime>
  <Words>2977</Words>
  <Application>Microsoft Macintosh PowerPoint</Application>
  <PresentationFormat>Widescreen</PresentationFormat>
  <Paragraphs>175</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Söhne</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Ziyue Xu</dc:creator>
  <cp:lastModifiedBy>Ziyue Xu</cp:lastModifiedBy>
  <cp:revision>36</cp:revision>
  <dcterms:created xsi:type="dcterms:W3CDTF">2023-05-23T17:55:51Z</dcterms:created>
  <dcterms:modified xsi:type="dcterms:W3CDTF">2023-05-24T17:44:33Z</dcterms:modified>
</cp:coreProperties>
</file>